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0" r:id="rId2"/>
    <p:sldId id="275" r:id="rId3"/>
    <p:sldId id="326" r:id="rId4"/>
    <p:sldId id="393" r:id="rId5"/>
    <p:sldId id="362" r:id="rId6"/>
    <p:sldId id="394" r:id="rId7"/>
    <p:sldId id="395" r:id="rId8"/>
    <p:sldId id="396" r:id="rId9"/>
    <p:sldId id="411" r:id="rId10"/>
    <p:sldId id="412" r:id="rId11"/>
    <p:sldId id="417" r:id="rId12"/>
    <p:sldId id="418" r:id="rId13"/>
    <p:sldId id="397" r:id="rId14"/>
    <p:sldId id="409" r:id="rId15"/>
    <p:sldId id="398" r:id="rId16"/>
    <p:sldId id="410" r:id="rId17"/>
    <p:sldId id="401" r:id="rId18"/>
    <p:sldId id="402" r:id="rId19"/>
    <p:sldId id="403" r:id="rId20"/>
    <p:sldId id="404" r:id="rId21"/>
    <p:sldId id="405" r:id="rId22"/>
    <p:sldId id="406" r:id="rId23"/>
    <p:sldId id="407" r:id="rId24"/>
    <p:sldId id="408" r:id="rId25"/>
    <p:sldId id="413" r:id="rId26"/>
    <p:sldId id="414" r:id="rId27"/>
    <p:sldId id="415" r:id="rId28"/>
    <p:sldId id="416" r:id="rId29"/>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20" autoAdjust="0"/>
    <p:restoredTop sz="95915" autoAdjust="0"/>
  </p:normalViewPr>
  <p:slideViewPr>
    <p:cSldViewPr snapToGrid="0" snapToObjects="1">
      <p:cViewPr>
        <p:scale>
          <a:sx n="100" d="100"/>
          <a:sy n="100" d="100"/>
        </p:scale>
        <p:origin x="1940" y="88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ea typeface="宋体" pitchFamily="2" charset="-122"/>
              </a:defRPr>
            </a:lvl1pPr>
          </a:lstStyle>
          <a:p>
            <a:pPr>
              <a:defRPr/>
            </a:pPr>
            <a:fld id="{CBD1F595-3A9E-4AFB-9409-00EE811EB6B0}" type="datetimeFigureOut">
              <a:rPr lang="zh-CN" altLang="en-US"/>
              <a:pPr>
                <a:defRPr/>
              </a:pPr>
              <a:t>2019/2/13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4A08D6A-97DB-47FF-BEFD-7D6BA57570F1}" type="slidenum">
              <a:rPr lang="zh-CN" altLang="en-US"/>
              <a:pPr>
                <a:defRPr/>
              </a:pPr>
              <a:t>‹#›</a:t>
            </a:fld>
            <a:endParaRPr lang="zh-CN" altLang="en-US"/>
          </a:p>
        </p:txBody>
      </p:sp>
    </p:spTree>
    <p:extLst>
      <p:ext uri="{BB962C8B-B14F-4D97-AF65-F5344CB8AC3E}">
        <p14:creationId xmlns:p14="http://schemas.microsoft.com/office/powerpoint/2010/main" val="184121973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pPr/>
              <a:t>1</a:t>
            </a:fld>
            <a:endParaRPr lang="zh-CN" altLang="en-US" smtClean="0"/>
          </a:p>
        </p:txBody>
      </p:sp>
    </p:spTree>
    <p:extLst>
      <p:ext uri="{BB962C8B-B14F-4D97-AF65-F5344CB8AC3E}">
        <p14:creationId xmlns:p14="http://schemas.microsoft.com/office/powerpoint/2010/main" val="1407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2</a:t>
            </a:fld>
            <a:endParaRPr lang="zh-CN" altLang="en-US" smtClean="0"/>
          </a:p>
        </p:txBody>
      </p:sp>
    </p:spTree>
    <p:extLst>
      <p:ext uri="{BB962C8B-B14F-4D97-AF65-F5344CB8AC3E}">
        <p14:creationId xmlns:p14="http://schemas.microsoft.com/office/powerpoint/2010/main" val="120041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3</a:t>
            </a:fld>
            <a:endParaRPr lang="zh-CN" altLang="en-US" smtClean="0"/>
          </a:p>
        </p:txBody>
      </p:sp>
    </p:spTree>
    <p:extLst>
      <p:ext uri="{BB962C8B-B14F-4D97-AF65-F5344CB8AC3E}">
        <p14:creationId xmlns:p14="http://schemas.microsoft.com/office/powerpoint/2010/main" val="83332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pPr/>
              <a:t>4</a:t>
            </a:fld>
            <a:endParaRPr lang="zh-CN" altLang="en-US" smtClean="0"/>
          </a:p>
        </p:txBody>
      </p:sp>
    </p:spTree>
    <p:extLst>
      <p:ext uri="{BB962C8B-B14F-4D97-AF65-F5344CB8AC3E}">
        <p14:creationId xmlns:p14="http://schemas.microsoft.com/office/powerpoint/2010/main" val="1987094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A08D6A-97DB-47FF-BEFD-7D6BA57570F1}" type="slidenum">
              <a:rPr lang="zh-CN" altLang="en-US" smtClean="0"/>
              <a:pPr>
                <a:defRPr/>
              </a:pPr>
              <a:t>20</a:t>
            </a:fld>
            <a:endParaRPr lang="zh-CN" altLang="en-US"/>
          </a:p>
        </p:txBody>
      </p:sp>
    </p:spTree>
    <p:extLst>
      <p:ext uri="{BB962C8B-B14F-4D97-AF65-F5344CB8AC3E}">
        <p14:creationId xmlns:p14="http://schemas.microsoft.com/office/powerpoint/2010/main" val="89902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A08D6A-97DB-47FF-BEFD-7D6BA57570F1}" type="slidenum">
              <a:rPr lang="zh-CN" altLang="en-US" smtClean="0"/>
              <a:pPr>
                <a:defRPr/>
              </a:pPr>
              <a:t>21</a:t>
            </a:fld>
            <a:endParaRPr lang="zh-CN" altLang="en-US"/>
          </a:p>
        </p:txBody>
      </p:sp>
    </p:spTree>
    <p:extLst>
      <p:ext uri="{BB962C8B-B14F-4D97-AF65-F5344CB8AC3E}">
        <p14:creationId xmlns:p14="http://schemas.microsoft.com/office/powerpoint/2010/main" val="264316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A08D6A-97DB-47FF-BEFD-7D6BA57570F1}" type="slidenum">
              <a:rPr lang="zh-CN" altLang="en-US" smtClean="0"/>
              <a:pPr>
                <a:defRPr/>
              </a:pPr>
              <a:t>22</a:t>
            </a:fld>
            <a:endParaRPr lang="zh-CN" altLang="en-US"/>
          </a:p>
        </p:txBody>
      </p:sp>
    </p:spTree>
    <p:extLst>
      <p:ext uri="{BB962C8B-B14F-4D97-AF65-F5344CB8AC3E}">
        <p14:creationId xmlns:p14="http://schemas.microsoft.com/office/powerpoint/2010/main" val="4190205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pPr>
                <a:defRPr/>
              </a:pPr>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pPr>
                <a:defRPr/>
              </a:pPr>
              <a:t>‹#›</a:t>
            </a:fld>
            <a:endParaRPr lang="zh-CN" altLang="en-US"/>
          </a:p>
        </p:txBody>
      </p:sp>
    </p:spTree>
    <p:extLst>
      <p:ext uri="{BB962C8B-B14F-4D97-AF65-F5344CB8AC3E}">
        <p14:creationId xmlns:p14="http://schemas.microsoft.com/office/powerpoint/2010/main" val="282439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pPr>
                <a:defRPr/>
              </a:pPr>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pPr>
                <a:defRPr/>
              </a:pPr>
              <a:t>‹#›</a:t>
            </a:fld>
            <a:endParaRPr lang="zh-CN" altLang="en-US"/>
          </a:p>
        </p:txBody>
      </p:sp>
    </p:spTree>
    <p:extLst>
      <p:ext uri="{BB962C8B-B14F-4D97-AF65-F5344CB8AC3E}">
        <p14:creationId xmlns:p14="http://schemas.microsoft.com/office/powerpoint/2010/main" val="119203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pPr>
                <a:defRPr/>
              </a:pPr>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pPr>
                <a:defRPr/>
              </a:pPr>
              <a:t>‹#›</a:t>
            </a:fld>
            <a:endParaRPr lang="zh-CN" altLang="en-US"/>
          </a:p>
        </p:txBody>
      </p:sp>
    </p:spTree>
    <p:extLst>
      <p:ext uri="{BB962C8B-B14F-4D97-AF65-F5344CB8AC3E}">
        <p14:creationId xmlns:p14="http://schemas.microsoft.com/office/powerpoint/2010/main" val="2767482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op Title &amp; Bullets">
    <p:spTree>
      <p:nvGrpSpPr>
        <p:cNvPr id="1" name=""/>
        <p:cNvGrpSpPr/>
        <p:nvPr/>
      </p:nvGrpSpPr>
      <p:grpSpPr>
        <a:xfrm>
          <a:off x="0" y="0"/>
          <a:ext cx="0" cy="0"/>
          <a:chOff x="0" y="0"/>
          <a:chExt cx="0" cy="0"/>
        </a:xfrm>
      </p:grpSpPr>
      <p:sp>
        <p:nvSpPr>
          <p:cNvPr id="24" name="Shape 24"/>
          <p:cNvSpPr>
            <a:spLocks noGrp="1"/>
          </p:cNvSpPr>
          <p:nvPr>
            <p:ph type="title"/>
          </p:nvPr>
        </p:nvSpPr>
        <p:spPr>
          <a:prstGeom prst="rect">
            <a:avLst/>
          </a:prstGeom>
        </p:spPr>
        <p:txBody>
          <a:bodyPr/>
          <a:lstStyle/>
          <a:p>
            <a:pPr lvl="0">
              <a:defRPr sz="1800"/>
            </a:pPr>
            <a:r>
              <a:rPr sz="4218"/>
              <a:t>Title Text</a:t>
            </a:r>
          </a:p>
        </p:txBody>
      </p:sp>
      <p:sp>
        <p:nvSpPr>
          <p:cNvPr id="25" name="Shape 25"/>
          <p:cNvSpPr>
            <a:spLocks noGrp="1"/>
          </p:cNvSpPr>
          <p:nvPr>
            <p:ph type="body" idx="1"/>
          </p:nvPr>
        </p:nvSpPr>
        <p:spPr>
          <a:prstGeom prst="rect">
            <a:avLst/>
          </a:prstGeom>
        </p:spPr>
        <p:txBody>
          <a:bodyPr/>
          <a:lstStyle/>
          <a:p>
            <a:pPr lvl="0">
              <a:defRPr sz="1800"/>
            </a:pPr>
            <a:r>
              <a:rPr sz="1898"/>
              <a:t>Body Level One</a:t>
            </a:r>
          </a:p>
          <a:p>
            <a:pPr lvl="1">
              <a:defRPr sz="1800"/>
            </a:pPr>
            <a:r>
              <a:rPr sz="1898"/>
              <a:t>Body Level Two</a:t>
            </a:r>
          </a:p>
          <a:p>
            <a:pPr lvl="2">
              <a:defRPr sz="1800"/>
            </a:pPr>
            <a:r>
              <a:rPr sz="1898"/>
              <a:t>Body Level Three</a:t>
            </a:r>
          </a:p>
          <a:p>
            <a:pPr lvl="3">
              <a:defRPr sz="1800"/>
            </a:pPr>
            <a:r>
              <a:rPr sz="1898"/>
              <a:t>Body Level Four</a:t>
            </a:r>
          </a:p>
          <a:p>
            <a:pPr lvl="4">
              <a:defRPr sz="1800"/>
            </a:pPr>
            <a:r>
              <a:rPr sz="1898"/>
              <a:t>Body Level Five</a:t>
            </a:r>
          </a:p>
        </p:txBody>
      </p:sp>
    </p:spTree>
    <p:extLst>
      <p:ext uri="{BB962C8B-B14F-4D97-AF65-F5344CB8AC3E}">
        <p14:creationId xmlns:p14="http://schemas.microsoft.com/office/powerpoint/2010/main" val="199744573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pPr>
                <a:defRPr/>
              </a:pPr>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pPr>
                <a:defRPr/>
              </a:pPr>
              <a:t>‹#›</a:t>
            </a:fld>
            <a:endParaRPr lang="zh-CN" altLang="en-US"/>
          </a:p>
        </p:txBody>
      </p:sp>
    </p:spTree>
    <p:extLst>
      <p:ext uri="{BB962C8B-B14F-4D97-AF65-F5344CB8AC3E}">
        <p14:creationId xmlns:p14="http://schemas.microsoft.com/office/powerpoint/2010/main" val="4294795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pPr>
                <a:defRPr/>
              </a:pPr>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pPr>
                <a:defRPr/>
              </a:pPr>
              <a:t>‹#›</a:t>
            </a:fld>
            <a:endParaRPr lang="zh-CN" altLang="en-US"/>
          </a:p>
        </p:txBody>
      </p:sp>
    </p:spTree>
    <p:extLst>
      <p:ext uri="{BB962C8B-B14F-4D97-AF65-F5344CB8AC3E}">
        <p14:creationId xmlns:p14="http://schemas.microsoft.com/office/powerpoint/2010/main" val="123625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pPr>
                <a:defRPr/>
              </a:pPr>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pPr>
                <a:defRPr/>
              </a:pPr>
              <a:t>‹#›</a:t>
            </a:fld>
            <a:endParaRPr lang="zh-CN" altLang="en-US"/>
          </a:p>
        </p:txBody>
      </p:sp>
    </p:spTree>
    <p:extLst>
      <p:ext uri="{BB962C8B-B14F-4D97-AF65-F5344CB8AC3E}">
        <p14:creationId xmlns:p14="http://schemas.microsoft.com/office/powerpoint/2010/main" val="566055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pPr>
                <a:defRPr/>
              </a:pPr>
              <a:t>2019/2/13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pPr>
                <a:defRPr/>
              </a:pPr>
              <a:t>‹#›</a:t>
            </a:fld>
            <a:endParaRPr lang="zh-CN" altLang="en-US"/>
          </a:p>
        </p:txBody>
      </p:sp>
    </p:spTree>
    <p:extLst>
      <p:ext uri="{BB962C8B-B14F-4D97-AF65-F5344CB8AC3E}">
        <p14:creationId xmlns:p14="http://schemas.microsoft.com/office/powerpoint/2010/main" val="262582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pPr>
                <a:defRPr/>
              </a:pPr>
              <a:t>2019/2/13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pPr>
                <a:defRPr/>
              </a:pPr>
              <a:t>‹#›</a:t>
            </a:fld>
            <a:endParaRPr lang="zh-CN" altLang="en-US"/>
          </a:p>
        </p:txBody>
      </p:sp>
    </p:spTree>
    <p:extLst>
      <p:ext uri="{BB962C8B-B14F-4D97-AF65-F5344CB8AC3E}">
        <p14:creationId xmlns:p14="http://schemas.microsoft.com/office/powerpoint/2010/main" val="437586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pPr>
                <a:defRPr/>
              </a:pPr>
              <a:t>2019/2/13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pPr>
                <a:defRPr/>
              </a:pPr>
              <a:t>‹#›</a:t>
            </a:fld>
            <a:endParaRPr lang="zh-CN" altLang="en-US"/>
          </a:p>
        </p:txBody>
      </p:sp>
    </p:spTree>
    <p:extLst>
      <p:ext uri="{BB962C8B-B14F-4D97-AF65-F5344CB8AC3E}">
        <p14:creationId xmlns:p14="http://schemas.microsoft.com/office/powerpoint/2010/main" val="106501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pPr>
                <a:defRPr/>
              </a:pPr>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pPr>
                <a:defRPr/>
              </a:pPr>
              <a:t>‹#›</a:t>
            </a:fld>
            <a:endParaRPr lang="zh-CN" altLang="en-US"/>
          </a:p>
        </p:txBody>
      </p:sp>
    </p:spTree>
    <p:extLst>
      <p:ext uri="{BB962C8B-B14F-4D97-AF65-F5344CB8AC3E}">
        <p14:creationId xmlns:p14="http://schemas.microsoft.com/office/powerpoint/2010/main" val="3186069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pPr>
                <a:defRPr/>
              </a:pPr>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pPr>
                <a:defRPr/>
              </a:pPr>
              <a:t>‹#›</a:t>
            </a:fld>
            <a:endParaRPr lang="zh-CN" altLang="en-US"/>
          </a:p>
        </p:txBody>
      </p:sp>
    </p:spTree>
    <p:extLst>
      <p:ext uri="{BB962C8B-B14F-4D97-AF65-F5344CB8AC3E}">
        <p14:creationId xmlns:p14="http://schemas.microsoft.com/office/powerpoint/2010/main" val="667998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ea typeface="宋体" pitchFamily="2" charset="-122"/>
              </a:defRPr>
            </a:lvl1pPr>
          </a:lstStyle>
          <a:p>
            <a:pPr>
              <a:defRPr/>
            </a:pPr>
            <a:fld id="{6AA6EB28-9653-41F9-B7F4-349140C90BE1}" type="datetimeFigureOut">
              <a:rPr lang="zh-CN" altLang="en-US"/>
              <a:pPr>
                <a:defRPr/>
              </a:pPr>
              <a:t>2019/2/13</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830A8E31-C401-4CEC-A97B-17FAC71BC97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2pPr>
      <a:lvl3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3pPr>
      <a:lvl4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4pPr>
      <a:lvl5pPr algn="ctr" defTabSz="457200" rtl="0" eaLnBrk="0" fontAlgn="base" hangingPunct="0">
        <a:spcBef>
          <a:spcPct val="0"/>
        </a:spcBef>
        <a:spcAft>
          <a:spcPct val="0"/>
        </a:spcAft>
        <a:defRPr kumimoji="1" sz="4400">
          <a:solidFill>
            <a:schemeClr val="tx1"/>
          </a:solidFill>
          <a:latin typeface="Calibri" pitchFamily="34" charset="0"/>
          <a:ea typeface="宋体" pitchFamily="2" charset="-122"/>
        </a:defRPr>
      </a:lvl5pPr>
      <a:lvl6pPr marL="457200" algn="ctr" defTabSz="457200" rtl="0" fontAlgn="base">
        <a:spcBef>
          <a:spcPct val="0"/>
        </a:spcBef>
        <a:spcAft>
          <a:spcPct val="0"/>
        </a:spcAft>
        <a:defRPr kumimoji="1" sz="4400">
          <a:solidFill>
            <a:schemeClr val="tx1"/>
          </a:solidFill>
          <a:latin typeface="Calibri" pitchFamily="34" charset="0"/>
          <a:ea typeface="宋体" pitchFamily="2" charset="-122"/>
        </a:defRPr>
      </a:lvl6pPr>
      <a:lvl7pPr marL="914400" algn="ctr" defTabSz="457200" rtl="0" fontAlgn="base">
        <a:spcBef>
          <a:spcPct val="0"/>
        </a:spcBef>
        <a:spcAft>
          <a:spcPct val="0"/>
        </a:spcAft>
        <a:defRPr kumimoji="1" sz="4400">
          <a:solidFill>
            <a:schemeClr val="tx1"/>
          </a:solidFill>
          <a:latin typeface="Calibri" pitchFamily="34" charset="0"/>
          <a:ea typeface="宋体" pitchFamily="2" charset="-122"/>
        </a:defRPr>
      </a:lvl7pPr>
      <a:lvl8pPr marL="1371600" algn="ctr" defTabSz="457200" rtl="0" fontAlgn="base">
        <a:spcBef>
          <a:spcPct val="0"/>
        </a:spcBef>
        <a:spcAft>
          <a:spcPct val="0"/>
        </a:spcAft>
        <a:defRPr kumimoji="1" sz="4400">
          <a:solidFill>
            <a:schemeClr val="tx1"/>
          </a:solidFill>
          <a:latin typeface="Calibri" pitchFamily="34" charset="0"/>
          <a:ea typeface="宋体" pitchFamily="2" charset="-122"/>
        </a:defRPr>
      </a:lvl8pPr>
      <a:lvl9pPr marL="1828800" algn="ctr" defTabSz="457200" rtl="0" fontAlgn="base">
        <a:spcBef>
          <a:spcPct val="0"/>
        </a:spcBef>
        <a:spcAft>
          <a:spcPct val="0"/>
        </a:spcAft>
        <a:defRPr kumimoji="1" sz="4400">
          <a:solidFill>
            <a:schemeClr val="tx1"/>
          </a:solidFill>
          <a:latin typeface="Calibri" pitchFamily="34" charset="0"/>
          <a:ea typeface="宋体"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itchFamily="34" charset="0"/>
                <a:ea typeface="宋体" pitchFamily="2" charset="-122"/>
              </a:defRPr>
            </a:lvl1pPr>
            <a:lvl2pPr marL="742950" indent="-285750">
              <a:defRPr kumimoji="1">
                <a:solidFill>
                  <a:schemeClr val="tx1"/>
                </a:solidFill>
                <a:latin typeface="Calibri" pitchFamily="34" charset="0"/>
                <a:ea typeface="宋体" pitchFamily="2" charset="-122"/>
              </a:defRPr>
            </a:lvl2pPr>
            <a:lvl3pPr marL="1143000" indent="-228600">
              <a:defRPr kumimoji="1">
                <a:solidFill>
                  <a:schemeClr val="tx1"/>
                </a:solidFill>
                <a:latin typeface="Calibri" pitchFamily="34" charset="0"/>
                <a:ea typeface="宋体" pitchFamily="2" charset="-122"/>
              </a:defRPr>
            </a:lvl3pPr>
            <a:lvl4pPr marL="1600200" indent="-228600">
              <a:defRPr kumimoji="1">
                <a:solidFill>
                  <a:schemeClr val="tx1"/>
                </a:solidFill>
                <a:latin typeface="Calibri" pitchFamily="34" charset="0"/>
                <a:ea typeface="宋体" pitchFamily="2" charset="-122"/>
              </a:defRPr>
            </a:lvl4pPr>
            <a:lvl5pPr marL="2057400" indent="-228600">
              <a:defRPr kumimoji="1">
                <a:solidFill>
                  <a:schemeClr val="tx1"/>
                </a:solidFill>
                <a:latin typeface="Calibri" pitchFamily="34" charset="0"/>
                <a:ea typeface="宋体" pitchFamily="2" charset="-122"/>
              </a:defRPr>
            </a:lvl5pPr>
            <a:lvl6pPr marL="25146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6pPr>
            <a:lvl7pPr marL="29718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7pPr>
            <a:lvl8pPr marL="34290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8pPr>
            <a:lvl9pPr marL="3886200" indent="-228600" defTabSz="457200" eaLnBrk="0" fontAlgn="base" hangingPunct="0">
              <a:spcBef>
                <a:spcPct val="0"/>
              </a:spcBef>
              <a:spcAft>
                <a:spcPct val="0"/>
              </a:spcAft>
              <a:defRPr kumimoji="1">
                <a:solidFill>
                  <a:schemeClr val="tx1"/>
                </a:solidFill>
                <a:latin typeface="Calibri" pitchFamily="34" charset="0"/>
                <a:ea typeface="宋体"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rPr>
              <a:t>循环神经网络</a:t>
            </a:r>
            <a:endParaRPr lang="zh-CN" altLang="en-US" sz="2800" b="1" dirty="0">
              <a:solidFill>
                <a:srgbClr val="E46C0A"/>
              </a:solidFill>
              <a:effectLst>
                <a:outerShdw blurRad="38100" dist="38100" dir="2700000" algn="tl">
                  <a:srgbClr val="000000">
                    <a:alpha val="43137"/>
                  </a:srgbClr>
                </a:outerShdw>
              </a:effectLst>
              <a:latin typeface="微软雅黑" pitchFamily="34" charset="-122"/>
              <a:ea typeface="微软雅黑" pitchFamily="34" charset="-122"/>
              <a:cs typeface="Arial"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3"/>
          <p:cNvCxnSpPr/>
          <p:nvPr/>
        </p:nvCxnSpPr>
        <p:spPr>
          <a:xfrm>
            <a:off x="484188" y="67468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6" name="矩形 5"/>
          <p:cNvSpPr/>
          <p:nvPr/>
        </p:nvSpPr>
        <p:spPr>
          <a:xfrm>
            <a:off x="330201" y="258763"/>
            <a:ext cx="2070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en-US" altLang="zh-CN" dirty="0" smtClean="0"/>
              <a:t>RNN</a:t>
            </a:r>
            <a:r>
              <a:rPr kumimoji="0" lang="zh-CN" altLang="en-US" dirty="0" smtClean="0"/>
              <a:t>的训练</a:t>
            </a:r>
            <a:endParaRPr kumimoji="0" lang="zh-CN" altLang="en-US" dirty="0"/>
          </a:p>
        </p:txBody>
      </p:sp>
      <p:pic>
        <p:nvPicPr>
          <p:cNvPr id="7" name="图片 6"/>
          <p:cNvPicPr>
            <a:picLocks noChangeAspect="1"/>
          </p:cNvPicPr>
          <p:nvPr/>
        </p:nvPicPr>
        <p:blipFill>
          <a:blip r:embed="rId2"/>
          <a:stretch>
            <a:fillRect/>
          </a:stretch>
        </p:blipFill>
        <p:spPr>
          <a:xfrm>
            <a:off x="190501" y="1189038"/>
            <a:ext cx="5181600" cy="2776903"/>
          </a:xfrm>
          <a:prstGeom prst="rect">
            <a:avLst/>
          </a:prstGeom>
        </p:spPr>
      </p:pic>
      <p:sp>
        <p:nvSpPr>
          <p:cNvPr id="8" name="矩形 7"/>
          <p:cNvSpPr/>
          <p:nvPr/>
        </p:nvSpPr>
        <p:spPr>
          <a:xfrm>
            <a:off x="5575301" y="1085890"/>
            <a:ext cx="3371849" cy="1938992"/>
          </a:xfrm>
          <a:prstGeom prst="rect">
            <a:avLst/>
          </a:prstGeom>
        </p:spPr>
        <p:txBody>
          <a:bodyPr wrap="square">
            <a:spAutoFit/>
          </a:bodyPr>
          <a:lstStyle/>
          <a:p>
            <a:endParaRPr lang="zh-CN" altLang="en-US" sz="1200" dirty="0">
              <a:solidFill>
                <a:srgbClr val="000000"/>
              </a:solidFill>
              <a:latin typeface="宋体" panose="02010600030101010101" pitchFamily="2" charset="-122"/>
            </a:endParaRPr>
          </a:p>
          <a:p>
            <a:pPr marL="285750" indent="-285750">
              <a:buFont typeface="Wingdings" panose="05000000000000000000" pitchFamily="2" charset="2"/>
              <a:buChar char="Ø"/>
            </a:pPr>
            <a:r>
              <a:rPr lang="zh-CN" altLang="en-US" dirty="0">
                <a:latin typeface="宋体" panose="02010600030101010101" pitchFamily="2" charset="-122"/>
              </a:rPr>
              <a:t>在每个时间节点</a:t>
            </a:r>
            <a:r>
              <a:rPr lang="en-US" altLang="zh-CN" dirty="0">
                <a:latin typeface="Arial" panose="020B0604020202020204" pitchFamily="34" charset="0"/>
              </a:rPr>
              <a:t>t = 0,1,2,3,4 </a:t>
            </a:r>
            <a:r>
              <a:rPr lang="zh-CN" altLang="en-US" dirty="0">
                <a:latin typeface="宋体" panose="02010600030101010101" pitchFamily="2" charset="-122"/>
              </a:rPr>
              <a:t>神经网络的输出都会</a:t>
            </a:r>
            <a:r>
              <a:rPr lang="zh-CN" altLang="en-US" dirty="0" smtClean="0">
                <a:latin typeface="宋体" panose="02010600030101010101" pitchFamily="2" charset="-122"/>
              </a:rPr>
              <a:t>产生</a:t>
            </a:r>
            <a:r>
              <a:rPr lang="zh-CN" altLang="en-US" dirty="0" smtClean="0">
                <a:latin typeface="Arial" panose="020B0604020202020204" pitchFamily="34" charset="0"/>
              </a:rPr>
              <a:t>误差</a:t>
            </a:r>
            <a:r>
              <a:rPr lang="zh-CN" altLang="en-US" dirty="0" smtClean="0">
                <a:latin typeface="宋体" panose="02010600030101010101" pitchFamily="2" charset="-122"/>
              </a:rPr>
              <a:t>值</a:t>
            </a:r>
            <a:r>
              <a:rPr lang="zh-CN" altLang="en-US" dirty="0">
                <a:latin typeface="宋体" panose="02010600030101010101" pitchFamily="2" charset="-122"/>
              </a:rPr>
              <a:t>：</a:t>
            </a:r>
            <a:r>
              <a:rPr lang="en-US" altLang="zh-CN" dirty="0">
                <a:latin typeface="Arial" panose="020B0604020202020204" pitchFamily="34" charset="0"/>
              </a:rPr>
              <a:t>E</a:t>
            </a:r>
            <a:r>
              <a:rPr lang="en-US" altLang="zh-CN" sz="1100" dirty="0">
                <a:latin typeface="Arial" panose="020B0604020202020204" pitchFamily="34" charset="0"/>
              </a:rPr>
              <a:t>0</a:t>
            </a:r>
            <a:r>
              <a:rPr lang="en-US" altLang="zh-CN" dirty="0">
                <a:latin typeface="Arial" panose="020B0604020202020204" pitchFamily="34" charset="0"/>
              </a:rPr>
              <a:t>, E</a:t>
            </a:r>
            <a:r>
              <a:rPr lang="en-US" altLang="zh-CN" sz="1100" dirty="0">
                <a:latin typeface="Arial" panose="020B0604020202020204" pitchFamily="34" charset="0"/>
              </a:rPr>
              <a:t>1</a:t>
            </a:r>
            <a:r>
              <a:rPr lang="zh-CN" altLang="en-US" dirty="0">
                <a:latin typeface="宋体" panose="02010600030101010101" pitchFamily="2" charset="-122"/>
              </a:rPr>
              <a:t>，</a:t>
            </a:r>
            <a:r>
              <a:rPr lang="en-US" altLang="zh-CN" dirty="0">
                <a:latin typeface="Arial" panose="020B0604020202020204" pitchFamily="34" charset="0"/>
              </a:rPr>
              <a:t>E</a:t>
            </a:r>
            <a:r>
              <a:rPr lang="en-US" altLang="zh-CN" sz="1100" dirty="0">
                <a:latin typeface="Arial" panose="020B0604020202020204" pitchFamily="34" charset="0"/>
              </a:rPr>
              <a:t>2</a:t>
            </a:r>
            <a:r>
              <a:rPr lang="zh-CN" altLang="en-US" dirty="0">
                <a:latin typeface="宋体" panose="02010600030101010101" pitchFamily="2" charset="-122"/>
              </a:rPr>
              <a:t>，</a:t>
            </a:r>
            <a:r>
              <a:rPr lang="en-US" altLang="zh-CN" dirty="0">
                <a:latin typeface="Arial" panose="020B0604020202020204" pitchFamily="34" charset="0"/>
              </a:rPr>
              <a:t>E</a:t>
            </a:r>
            <a:r>
              <a:rPr lang="en-US" altLang="zh-CN" sz="1100" dirty="0">
                <a:latin typeface="Arial" panose="020B0604020202020204" pitchFamily="34" charset="0"/>
              </a:rPr>
              <a:t>3</a:t>
            </a:r>
            <a:r>
              <a:rPr lang="zh-CN" altLang="en-US" dirty="0">
                <a:latin typeface="宋体" panose="02010600030101010101" pitchFamily="2" charset="-122"/>
              </a:rPr>
              <a:t>，</a:t>
            </a:r>
            <a:r>
              <a:rPr lang="en-US" altLang="zh-CN" dirty="0">
                <a:latin typeface="Arial" panose="020B0604020202020204" pitchFamily="34" charset="0"/>
              </a:rPr>
              <a:t>E</a:t>
            </a:r>
            <a:r>
              <a:rPr lang="en-US" altLang="zh-CN" sz="1100" dirty="0">
                <a:latin typeface="Arial" panose="020B0604020202020204" pitchFamily="34" charset="0"/>
              </a:rPr>
              <a:t>4 </a:t>
            </a:r>
            <a:r>
              <a:rPr lang="zh-CN" altLang="en-US" sz="1100" dirty="0" smtClean="0">
                <a:latin typeface="Arial" panose="020B0604020202020204" pitchFamily="34" charset="0"/>
              </a:rPr>
              <a:t>。</a:t>
            </a:r>
            <a:r>
              <a:rPr lang="zh-CN" altLang="en-US" dirty="0" smtClean="0">
                <a:latin typeface="宋体" panose="02010600030101010101" pitchFamily="2" charset="-122"/>
              </a:rPr>
              <a:t>与前馈神经网络类似，</a:t>
            </a:r>
            <a:r>
              <a:rPr lang="en-US" altLang="zh-CN" dirty="0">
                <a:latin typeface="Arial" panose="020B0604020202020204" pitchFamily="34" charset="0"/>
              </a:rPr>
              <a:t>RNN</a:t>
            </a:r>
            <a:r>
              <a:rPr lang="zh-CN" altLang="en-US" dirty="0">
                <a:latin typeface="宋体" panose="02010600030101010101" pitchFamily="2" charset="-122"/>
              </a:rPr>
              <a:t>也使用</a:t>
            </a:r>
            <a:r>
              <a:rPr lang="zh-CN" altLang="en-US" dirty="0" smtClean="0">
                <a:latin typeface="宋体" panose="02010600030101010101" pitchFamily="2" charset="-122"/>
              </a:rPr>
              <a:t>反向传播梯度下降法更新权重。</a:t>
            </a:r>
            <a:endParaRPr lang="zh-CN" altLang="en-US" dirty="0"/>
          </a:p>
        </p:txBody>
      </p:sp>
    </p:spTree>
    <p:extLst>
      <p:ext uri="{BB962C8B-B14F-4D97-AF65-F5344CB8AC3E}">
        <p14:creationId xmlns:p14="http://schemas.microsoft.com/office/powerpoint/2010/main" val="1907912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255" y="777390"/>
            <a:ext cx="7633288" cy="362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13"/>
          <p:cNvCxnSpPr/>
          <p:nvPr/>
        </p:nvCxnSpPr>
        <p:spPr>
          <a:xfrm>
            <a:off x="484188" y="67468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6" name="矩形 5"/>
          <p:cNvSpPr/>
          <p:nvPr/>
        </p:nvSpPr>
        <p:spPr>
          <a:xfrm>
            <a:off x="330201" y="258763"/>
            <a:ext cx="2070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en-US" altLang="zh-CN" dirty="0" smtClean="0"/>
              <a:t>RNN</a:t>
            </a:r>
            <a:r>
              <a:rPr kumimoji="0" lang="zh-CN" altLang="en-US" dirty="0" smtClean="0"/>
              <a:t>的运行示例</a:t>
            </a:r>
            <a:endParaRPr kumimoji="0" lang="zh-CN" altLang="en-US" dirty="0"/>
          </a:p>
        </p:txBody>
      </p:sp>
    </p:spTree>
    <p:extLst>
      <p:ext uri="{BB962C8B-B14F-4D97-AF65-F5344CB8AC3E}">
        <p14:creationId xmlns:p14="http://schemas.microsoft.com/office/powerpoint/2010/main" val="809586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13"/>
          <p:cNvCxnSpPr/>
          <p:nvPr/>
        </p:nvCxnSpPr>
        <p:spPr>
          <a:xfrm>
            <a:off x="484188" y="67468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6" name="矩形 5"/>
          <p:cNvSpPr/>
          <p:nvPr/>
        </p:nvSpPr>
        <p:spPr>
          <a:xfrm>
            <a:off x="330201" y="258763"/>
            <a:ext cx="20700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en-US" altLang="zh-CN" dirty="0" smtClean="0"/>
              <a:t>RNN</a:t>
            </a:r>
            <a:r>
              <a:rPr kumimoji="0" lang="zh-CN" altLang="en-US" dirty="0" smtClean="0"/>
              <a:t>的不足</a:t>
            </a:r>
            <a:endParaRPr kumimoji="0" lang="zh-CN" altLang="en-US" dirty="0"/>
          </a:p>
        </p:txBody>
      </p:sp>
      <p:sp>
        <p:nvSpPr>
          <p:cNvPr id="7" name="Shape 251"/>
          <p:cNvSpPr/>
          <p:nvPr/>
        </p:nvSpPr>
        <p:spPr>
          <a:xfrm>
            <a:off x="690269" y="4315843"/>
            <a:ext cx="6948781" cy="300322"/>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l">
              <a:defRPr sz="1600"/>
            </a:lvl1pPr>
          </a:lstStyle>
          <a:p>
            <a:r>
              <a:rPr dirty="0" err="1"/>
              <a:t>RNN缺陷：长期依赖</a:t>
            </a:r>
            <a:r>
              <a:rPr dirty="0"/>
              <a:t>(Long Term Dependencies)</a:t>
            </a:r>
            <a:r>
              <a:rPr dirty="0" err="1"/>
              <a:t>问题</a:t>
            </a:r>
            <a:r>
              <a:rPr dirty="0" smtClean="0"/>
              <a:t>，</a:t>
            </a:r>
            <a:r>
              <a:rPr lang="zh-CN" altLang="en-US" dirty="0" smtClean="0"/>
              <a:t>产生</a:t>
            </a:r>
            <a:r>
              <a:rPr lang="zh-CN" altLang="en-US" dirty="0">
                <a:solidFill>
                  <a:srgbClr val="FF0000"/>
                </a:solidFill>
              </a:rPr>
              <a:t>长跨度依赖</a:t>
            </a:r>
            <a:r>
              <a:rPr lang="zh-CN" altLang="en-US" dirty="0"/>
              <a:t>的问题</a:t>
            </a:r>
            <a:r>
              <a:rPr dirty="0" smtClean="0"/>
              <a:t>。</a:t>
            </a:r>
            <a:endParaRPr dirty="0"/>
          </a:p>
        </p:txBody>
      </p:sp>
      <p:pic>
        <p:nvPicPr>
          <p:cNvPr id="3" name="图片 2"/>
          <p:cNvPicPr>
            <a:picLocks noChangeAspect="1"/>
          </p:cNvPicPr>
          <p:nvPr/>
        </p:nvPicPr>
        <p:blipFill>
          <a:blip r:embed="rId2"/>
          <a:stretch>
            <a:fillRect/>
          </a:stretch>
        </p:blipFill>
        <p:spPr>
          <a:xfrm>
            <a:off x="762000" y="1470786"/>
            <a:ext cx="7080250" cy="2552120"/>
          </a:xfrm>
          <a:prstGeom prst="rect">
            <a:avLst/>
          </a:prstGeom>
        </p:spPr>
      </p:pic>
    </p:spTree>
    <p:extLst>
      <p:ext uri="{BB962C8B-B14F-4D97-AF65-F5344CB8AC3E}">
        <p14:creationId xmlns:p14="http://schemas.microsoft.com/office/powerpoint/2010/main" val="1129574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9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a:p>
          <a:p>
            <a:r>
              <a:rPr lang="zh-CN" altLang="en-US" sz="1800" dirty="0" smtClean="0"/>
              <a:t>长短期记忆网络能够学习长期依赖关系，并可</a:t>
            </a:r>
            <a:r>
              <a:rPr lang="zh-CN" altLang="en-US" sz="1800" dirty="0"/>
              <a:t>保留</a:t>
            </a:r>
            <a:r>
              <a:rPr lang="zh-CN" altLang="en-US" sz="1800" dirty="0" smtClean="0"/>
              <a:t>误差，在沿时间和层进行反向传递时，可以将误差保持在更加恒定的水平，让递归网络能够进行多个时间步的学习，从而建立远距离因果联系。它在许多问题上效果非常好，现在被广泛应用。</a:t>
            </a:r>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923316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 name="pasted-image.png"/>
          <p:cNvPicPr/>
          <p:nvPr/>
        </p:nvPicPr>
        <p:blipFill>
          <a:blip r:embed="rId2">
            <a:extLst/>
          </a:blip>
          <a:stretch>
            <a:fillRect/>
          </a:stretch>
        </p:blipFill>
        <p:spPr>
          <a:xfrm>
            <a:off x="373163" y="747754"/>
            <a:ext cx="2974772" cy="1269441"/>
          </a:xfrm>
          <a:prstGeom prst="rect">
            <a:avLst/>
          </a:prstGeom>
          <a:ln w="12700">
            <a:miter lim="400000"/>
          </a:ln>
        </p:spPr>
      </p:pic>
      <p:pic>
        <p:nvPicPr>
          <p:cNvPr id="246" name="pasted-image.png"/>
          <p:cNvPicPr/>
          <p:nvPr/>
        </p:nvPicPr>
        <p:blipFill>
          <a:blip r:embed="rId3">
            <a:extLst/>
          </a:blip>
          <a:stretch>
            <a:fillRect/>
          </a:stretch>
        </p:blipFill>
        <p:spPr>
          <a:xfrm>
            <a:off x="3436513" y="949154"/>
            <a:ext cx="4365028" cy="1060450"/>
          </a:xfrm>
          <a:prstGeom prst="rect">
            <a:avLst/>
          </a:prstGeom>
          <a:ln w="12700">
            <a:miter lim="400000"/>
          </a:ln>
        </p:spPr>
      </p:pic>
      <p:pic>
        <p:nvPicPr>
          <p:cNvPr id="247" name="pasted-image.png"/>
          <p:cNvPicPr/>
          <p:nvPr/>
        </p:nvPicPr>
        <p:blipFill>
          <a:blip r:embed="rId4">
            <a:extLst/>
          </a:blip>
          <a:stretch>
            <a:fillRect/>
          </a:stretch>
        </p:blipFill>
        <p:spPr>
          <a:xfrm>
            <a:off x="514850" y="2009604"/>
            <a:ext cx="2297036" cy="1356639"/>
          </a:xfrm>
          <a:prstGeom prst="rect">
            <a:avLst/>
          </a:prstGeom>
          <a:ln w="12700">
            <a:miter lim="400000"/>
          </a:ln>
        </p:spPr>
      </p:pic>
      <p:pic>
        <p:nvPicPr>
          <p:cNvPr id="248" name="pasted-image.png"/>
          <p:cNvPicPr/>
          <p:nvPr/>
        </p:nvPicPr>
        <p:blipFill>
          <a:blip r:embed="rId5">
            <a:extLst/>
          </a:blip>
          <a:stretch>
            <a:fillRect/>
          </a:stretch>
        </p:blipFill>
        <p:spPr>
          <a:xfrm>
            <a:off x="3124199" y="1998691"/>
            <a:ext cx="4718305" cy="1658909"/>
          </a:xfrm>
          <a:prstGeom prst="rect">
            <a:avLst/>
          </a:prstGeom>
          <a:ln w="12700">
            <a:miter lim="400000"/>
          </a:ln>
        </p:spPr>
      </p:pic>
      <p:sp>
        <p:nvSpPr>
          <p:cNvPr id="249" name="Shape 249"/>
          <p:cNvSpPr/>
          <p:nvPr/>
        </p:nvSpPr>
        <p:spPr>
          <a:xfrm>
            <a:off x="728027" y="3816289"/>
            <a:ext cx="5239816" cy="703510"/>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lvl="0" algn="l">
              <a:defRPr sz="1800"/>
            </a:pPr>
            <a:r>
              <a:rPr sz="1055" dirty="0"/>
              <a:t>（1）输入一个输出多个，例如输入一张图像，输出这个图像的描述信息。</a:t>
            </a:r>
          </a:p>
          <a:p>
            <a:pPr lvl="0" algn="l">
              <a:defRPr sz="1800"/>
            </a:pPr>
            <a:r>
              <a:rPr sz="1055" dirty="0"/>
              <a:t>（2）输入是多个，输出则是一个，例如输入段话，输出这段话的情感。</a:t>
            </a:r>
          </a:p>
          <a:p>
            <a:pPr lvl="0" algn="l">
              <a:defRPr sz="1800"/>
            </a:pPr>
            <a:r>
              <a:rPr sz="1055" dirty="0"/>
              <a:t>（3）输入是多个，输出也是多个，如机器翻译输入一段话输出也是一段话（多个词）。</a:t>
            </a:r>
          </a:p>
          <a:p>
            <a:pPr lvl="0" algn="l">
              <a:defRPr sz="1800"/>
            </a:pPr>
            <a:r>
              <a:rPr sz="1055" dirty="0"/>
              <a:t>（4）多个输入和输出是同步的，例如进行字幕标记。</a:t>
            </a:r>
          </a:p>
        </p:txBody>
      </p:sp>
      <p:sp>
        <p:nvSpPr>
          <p:cNvPr id="250" name="Shape 250"/>
          <p:cNvSpPr/>
          <p:nvPr/>
        </p:nvSpPr>
        <p:spPr>
          <a:xfrm>
            <a:off x="756574" y="3511039"/>
            <a:ext cx="906899" cy="265056"/>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2600"/>
            </a:lvl1pPr>
          </a:lstStyle>
          <a:p>
            <a:pPr lvl="0">
              <a:defRPr sz="1800"/>
            </a:pPr>
            <a:r>
              <a:rPr sz="1371" dirty="0" err="1"/>
              <a:t>RNN分类</a:t>
            </a:r>
            <a:r>
              <a:rPr sz="1371" dirty="0"/>
              <a:t>：</a:t>
            </a:r>
          </a:p>
        </p:txBody>
      </p:sp>
      <p:cxnSp>
        <p:nvCxnSpPr>
          <p:cNvPr id="11" name="直接连接符 13"/>
          <p:cNvCxnSpPr/>
          <p:nvPr/>
        </p:nvCxnSpPr>
        <p:spPr>
          <a:xfrm>
            <a:off x="750888" y="846138"/>
            <a:ext cx="7434262" cy="463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596900" y="430213"/>
            <a:ext cx="25272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循环神经网络的类型</a:t>
            </a:r>
            <a:endParaRPr kumimoji="0" lang="zh-CN" altLang="en-US" dirty="0"/>
          </a:p>
        </p:txBody>
      </p:sp>
      <p:sp>
        <p:nvSpPr>
          <p:cNvPr id="15" name="矩形 14"/>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18733271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298699"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长</a:t>
            </a:r>
            <a:r>
              <a:rPr kumimoji="0" lang="zh-CN" altLang="en-US" dirty="0" smtClean="0"/>
              <a:t>短期记忆神经网络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p>
          <a:p>
            <a:r>
              <a:rPr lang="zh-CN" altLang="en-US" sz="1800" dirty="0" smtClean="0"/>
              <a:t>长短期记忆网络将信息存放在递归网络正常信息流之外的门控单元中，这些单元可以存储、写入或读取信息，就像计算机内存中的数据一样。但愿通过门的开关判定存储哪些信息，何时允许读取、写入或清除信息。这些门是模拟的，包含输出范围全部在</a:t>
            </a:r>
            <a:r>
              <a:rPr lang="en-US" altLang="zh-CN" sz="1800" dirty="0" smtClean="0"/>
              <a:t>0</a:t>
            </a:r>
            <a:r>
              <a:rPr lang="zh-CN" altLang="en-US" sz="1800" dirty="0" smtClean="0"/>
              <a:t>～</a:t>
            </a:r>
            <a:r>
              <a:rPr lang="en-US" altLang="zh-CN" sz="1800" dirty="0" smtClean="0"/>
              <a:t>1</a:t>
            </a:r>
            <a:r>
              <a:rPr lang="zh-CN" altLang="en-US" sz="1800" dirty="0" smtClean="0"/>
              <a:t>之间的</a:t>
            </a:r>
            <a:r>
              <a:rPr lang="en-US" altLang="zh-CN" sz="1800" dirty="0" smtClean="0"/>
              <a:t>Sigmoid</a:t>
            </a:r>
            <a:r>
              <a:rPr lang="zh-CN" altLang="en-US" sz="1800" dirty="0" smtClean="0"/>
              <a:t>函数的逐元素相乘操作。这些门依据接收到的信号开关，而且会用自身的权重集对信息进行筛选，根据强度和输入内容决定是否允许信息通过。这些权重会通过递归网络的学习过程进行调整。</a:t>
            </a:r>
            <a:endParaRPr lang="zh-CN" altLang="en-US" sz="1800" dirty="0" smtClean="0">
              <a:solidFill>
                <a:srgbClr val="000000"/>
              </a:solidFill>
            </a:endParaRPr>
          </a:p>
          <a:p>
            <a:endParaRPr lang="zh-CN" altLang="en-US" sz="1800" dirty="0" smtClean="0">
              <a:solidFill>
                <a:srgbClr val="000000"/>
              </a:solidFill>
            </a:endParaRPr>
          </a:p>
        </p:txBody>
      </p:sp>
    </p:spTree>
    <p:extLst>
      <p:ext uri="{BB962C8B-B14F-4D97-AF65-F5344CB8AC3E}">
        <p14:creationId xmlns:p14="http://schemas.microsoft.com/office/powerpoint/2010/main" val="18687657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asted-image.png"/>
          <p:cNvPicPr/>
          <p:nvPr/>
        </p:nvPicPr>
        <p:blipFill>
          <a:blip r:embed="rId2">
            <a:extLst/>
          </a:blip>
          <a:stretch>
            <a:fillRect/>
          </a:stretch>
        </p:blipFill>
        <p:spPr>
          <a:xfrm>
            <a:off x="5376823" y="858937"/>
            <a:ext cx="2618380" cy="1569810"/>
          </a:xfrm>
          <a:prstGeom prst="rect">
            <a:avLst/>
          </a:prstGeom>
          <a:ln w="12700">
            <a:miter lim="400000"/>
          </a:ln>
        </p:spPr>
      </p:pic>
      <p:pic>
        <p:nvPicPr>
          <p:cNvPr id="255" name="pasted-image.png"/>
          <p:cNvPicPr/>
          <p:nvPr/>
        </p:nvPicPr>
        <p:blipFill>
          <a:blip r:embed="rId3">
            <a:extLst/>
          </a:blip>
          <a:stretch>
            <a:fillRect/>
          </a:stretch>
        </p:blipFill>
        <p:spPr>
          <a:xfrm>
            <a:off x="209550" y="693832"/>
            <a:ext cx="5219700" cy="1919815"/>
          </a:xfrm>
          <a:prstGeom prst="rect">
            <a:avLst/>
          </a:prstGeom>
          <a:ln w="12700">
            <a:miter lim="400000"/>
          </a:ln>
        </p:spPr>
      </p:pic>
      <p:pic>
        <p:nvPicPr>
          <p:cNvPr id="256" name="pasted-image.png"/>
          <p:cNvPicPr/>
          <p:nvPr/>
        </p:nvPicPr>
        <p:blipFill>
          <a:blip r:embed="rId4">
            <a:extLst/>
          </a:blip>
          <a:stretch>
            <a:fillRect/>
          </a:stretch>
        </p:blipFill>
        <p:spPr>
          <a:xfrm>
            <a:off x="371257" y="2610993"/>
            <a:ext cx="2224149" cy="1204284"/>
          </a:xfrm>
          <a:prstGeom prst="rect">
            <a:avLst/>
          </a:prstGeom>
          <a:ln w="12700">
            <a:miter lim="400000"/>
          </a:ln>
        </p:spPr>
      </p:pic>
      <p:pic>
        <p:nvPicPr>
          <p:cNvPr id="257" name="pasted-image.png"/>
          <p:cNvPicPr/>
          <p:nvPr/>
        </p:nvPicPr>
        <p:blipFill>
          <a:blip r:embed="rId5">
            <a:extLst/>
          </a:blip>
          <a:stretch>
            <a:fillRect/>
          </a:stretch>
        </p:blipFill>
        <p:spPr>
          <a:xfrm>
            <a:off x="2415581" y="2548956"/>
            <a:ext cx="2504354" cy="1318940"/>
          </a:xfrm>
          <a:prstGeom prst="rect">
            <a:avLst/>
          </a:prstGeom>
          <a:ln w="12700">
            <a:miter lim="400000"/>
          </a:ln>
        </p:spPr>
      </p:pic>
      <p:pic>
        <p:nvPicPr>
          <p:cNvPr id="258" name="pasted-image.png"/>
          <p:cNvPicPr/>
          <p:nvPr/>
        </p:nvPicPr>
        <p:blipFill>
          <a:blip r:embed="rId6">
            <a:extLst/>
          </a:blip>
          <a:stretch>
            <a:fillRect/>
          </a:stretch>
        </p:blipFill>
        <p:spPr>
          <a:xfrm>
            <a:off x="4498354" y="2565240"/>
            <a:ext cx="2380926" cy="1163407"/>
          </a:xfrm>
          <a:prstGeom prst="rect">
            <a:avLst/>
          </a:prstGeom>
          <a:ln w="12700">
            <a:miter lim="400000"/>
          </a:ln>
        </p:spPr>
      </p:pic>
      <p:pic>
        <p:nvPicPr>
          <p:cNvPr id="259" name="pasted-image.png"/>
          <p:cNvPicPr/>
          <p:nvPr/>
        </p:nvPicPr>
        <p:blipFill>
          <a:blip r:embed="rId7">
            <a:extLst/>
          </a:blip>
          <a:stretch>
            <a:fillRect/>
          </a:stretch>
        </p:blipFill>
        <p:spPr>
          <a:xfrm>
            <a:off x="6401302" y="2525020"/>
            <a:ext cx="2380926" cy="1204284"/>
          </a:xfrm>
          <a:prstGeom prst="rect">
            <a:avLst/>
          </a:prstGeom>
          <a:ln w="12700">
            <a:miter lim="400000"/>
          </a:ln>
        </p:spPr>
      </p:pic>
      <p:sp>
        <p:nvSpPr>
          <p:cNvPr id="260" name="Shape 260"/>
          <p:cNvSpPr/>
          <p:nvPr/>
        </p:nvSpPr>
        <p:spPr>
          <a:xfrm>
            <a:off x="750888" y="3930770"/>
            <a:ext cx="1389741" cy="15553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just" defTabSz="457200">
              <a:defRPr sz="1250">
                <a:latin typeface="宋体"/>
                <a:ea typeface="宋体"/>
                <a:cs typeface="宋体"/>
                <a:sym typeface="宋体"/>
              </a:defRPr>
            </a:lvl1pPr>
          </a:lstStyle>
          <a:p>
            <a:pPr lvl="0">
              <a:defRPr sz="1800"/>
            </a:pPr>
            <a:r>
              <a:rPr sz="659"/>
              <a:t>遗忘门的Sigmoid激活函数</a:t>
            </a:r>
          </a:p>
        </p:txBody>
      </p:sp>
      <p:sp>
        <p:nvSpPr>
          <p:cNvPr id="261" name="Shape 261"/>
          <p:cNvSpPr/>
          <p:nvPr/>
        </p:nvSpPr>
        <p:spPr>
          <a:xfrm>
            <a:off x="2595406" y="3883906"/>
            <a:ext cx="2606240" cy="15553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just" defTabSz="457200">
              <a:defRPr sz="1250">
                <a:latin typeface="宋体"/>
                <a:ea typeface="宋体"/>
                <a:cs typeface="宋体"/>
                <a:sym typeface="宋体"/>
              </a:defRPr>
            </a:lvl1pPr>
          </a:lstStyle>
          <a:p>
            <a:pPr lvl="0">
              <a:defRPr sz="1800"/>
            </a:pPr>
            <a:r>
              <a:rPr sz="659" dirty="0" err="1"/>
              <a:t>一个新的候选值，判断是否将其加入到元胞状态中</a:t>
            </a:r>
            <a:endParaRPr sz="659" dirty="0"/>
          </a:p>
        </p:txBody>
      </p:sp>
      <p:sp>
        <p:nvSpPr>
          <p:cNvPr id="262" name="Shape 262"/>
          <p:cNvSpPr/>
          <p:nvPr/>
        </p:nvSpPr>
        <p:spPr>
          <a:xfrm>
            <a:off x="4585140" y="3883906"/>
            <a:ext cx="2145708" cy="15553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just" defTabSz="457200">
              <a:defRPr sz="1250">
                <a:latin typeface="宋体"/>
                <a:ea typeface="宋体"/>
                <a:cs typeface="宋体"/>
                <a:sym typeface="宋体"/>
              </a:defRPr>
            </a:lvl1pPr>
          </a:lstStyle>
          <a:p>
            <a:pPr lvl="0">
              <a:defRPr sz="1800"/>
            </a:pPr>
            <a:r>
              <a:rPr sz="659"/>
              <a:t>保留重要信息，更新状态忘掉不重要信息</a:t>
            </a:r>
          </a:p>
        </p:txBody>
      </p:sp>
      <p:sp>
        <p:nvSpPr>
          <p:cNvPr id="263" name="Shape 263"/>
          <p:cNvSpPr/>
          <p:nvPr/>
        </p:nvSpPr>
        <p:spPr>
          <a:xfrm>
            <a:off x="6686013" y="3883906"/>
            <a:ext cx="1915442" cy="155539"/>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lvl1pPr algn="just" defTabSz="457200">
              <a:defRPr sz="1250">
                <a:latin typeface="宋体"/>
                <a:ea typeface="宋体"/>
                <a:cs typeface="宋体"/>
                <a:sym typeface="宋体"/>
              </a:defRPr>
            </a:lvl1pPr>
          </a:lstStyle>
          <a:p>
            <a:pPr lvl="0">
              <a:defRPr sz="1800"/>
            </a:pPr>
            <a:r>
              <a:rPr sz="659" dirty="0" err="1"/>
              <a:t>选择重要的信息作为元胞状态的输出</a:t>
            </a:r>
            <a:endParaRPr sz="659" dirty="0"/>
          </a:p>
        </p:txBody>
      </p:sp>
      <p:cxnSp>
        <p:nvCxnSpPr>
          <p:cNvPr id="14" name="直接连接符 13"/>
          <p:cNvCxnSpPr/>
          <p:nvPr/>
        </p:nvCxnSpPr>
        <p:spPr>
          <a:xfrm>
            <a:off x="750888" y="846138"/>
            <a:ext cx="7421562" cy="505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96900" y="430213"/>
            <a:ext cx="326390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长</a:t>
            </a:r>
            <a:r>
              <a:rPr kumimoji="0" lang="zh-CN" altLang="en-US" dirty="0" smtClean="0"/>
              <a:t>短期记忆神经网络</a:t>
            </a:r>
            <a:r>
              <a:rPr kumimoji="0" lang="zh-CN" altLang="en-US" dirty="0" smtClean="0"/>
              <a:t>的结构</a:t>
            </a:r>
            <a:endParaRPr kumimoji="0" lang="zh-CN" altLang="en-US" dirty="0"/>
          </a:p>
        </p:txBody>
      </p:sp>
      <p:sp>
        <p:nvSpPr>
          <p:cNvPr id="18" name="矩形 1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234846501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885042"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长短期记忆网络</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90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r>
              <a:rPr kumimoji="0" lang="zh-CN" altLang="en-US" sz="1800" dirty="0" smtClean="0"/>
              <a:t>长短期</a:t>
            </a:r>
            <a:r>
              <a:rPr kumimoji="0" lang="zh-CN" altLang="en-US" sz="1800" dirty="0"/>
              <a:t>记忆</a:t>
            </a:r>
            <a:r>
              <a:rPr kumimoji="0" lang="zh-CN" altLang="en-US" sz="1800" dirty="0" smtClean="0"/>
              <a:t>网络的步骤如下：</a:t>
            </a:r>
            <a:endParaRPr lang="en-US" altLang="zh-CN" sz="1800" dirty="0">
              <a:solidFill>
                <a:srgbClr val="000000"/>
              </a:solidFill>
            </a:endParaRPr>
          </a:p>
          <a:p>
            <a:pPr lvl="1"/>
            <a:r>
              <a:rPr lang="zh-CN" altLang="en-US" sz="1400" dirty="0" smtClean="0">
                <a:solidFill>
                  <a:srgbClr val="000000"/>
                </a:solidFill>
              </a:rPr>
              <a:t>决定从元胞状态中扔掉哪些信息。由叫做“遗忘门”的</a:t>
            </a:r>
            <a:r>
              <a:rPr lang="en-US" altLang="zh-CN" sz="1400" dirty="0" smtClean="0">
                <a:solidFill>
                  <a:srgbClr val="000000"/>
                </a:solidFill>
              </a:rPr>
              <a:t>Sigmoid</a:t>
            </a:r>
            <a:r>
              <a:rPr lang="zh-CN" altLang="en-US" sz="1400" dirty="0" smtClean="0">
                <a:solidFill>
                  <a:srgbClr val="000000"/>
                </a:solidFill>
              </a:rPr>
              <a:t>层控制。遗忘门会输出</a:t>
            </a:r>
            <a:r>
              <a:rPr lang="en-US" altLang="zh-CN" sz="1400" dirty="0" smtClean="0">
                <a:solidFill>
                  <a:srgbClr val="000000"/>
                </a:solidFill>
              </a:rPr>
              <a:t>0</a:t>
            </a:r>
            <a:r>
              <a:rPr lang="zh-CN" altLang="en-US" sz="1400" dirty="0" smtClean="0">
                <a:solidFill>
                  <a:srgbClr val="000000"/>
                </a:solidFill>
              </a:rPr>
              <a:t>～</a:t>
            </a:r>
            <a:r>
              <a:rPr lang="en-US" altLang="zh-CN" sz="1400" dirty="0" smtClean="0">
                <a:solidFill>
                  <a:srgbClr val="000000"/>
                </a:solidFill>
              </a:rPr>
              <a:t>1</a:t>
            </a:r>
            <a:r>
              <a:rPr lang="zh-CN" altLang="en-US" sz="1400" dirty="0" smtClean="0">
                <a:solidFill>
                  <a:srgbClr val="000000"/>
                </a:solidFill>
              </a:rPr>
              <a:t>之间的数，</a:t>
            </a:r>
            <a:r>
              <a:rPr lang="en-US" altLang="zh-CN" sz="1400" dirty="0" smtClean="0">
                <a:solidFill>
                  <a:srgbClr val="000000"/>
                </a:solidFill>
              </a:rPr>
              <a:t>1</a:t>
            </a:r>
            <a:r>
              <a:rPr lang="zh-CN" altLang="en-US" sz="1400" dirty="0" smtClean="0">
                <a:solidFill>
                  <a:srgbClr val="000000"/>
                </a:solidFill>
              </a:rPr>
              <a:t>表示保留该信息，</a:t>
            </a:r>
            <a:r>
              <a:rPr lang="en-US" altLang="zh-CN" sz="1400" dirty="0" smtClean="0">
                <a:solidFill>
                  <a:srgbClr val="000000"/>
                </a:solidFill>
              </a:rPr>
              <a:t>0</a:t>
            </a:r>
            <a:r>
              <a:rPr lang="zh-CN" altLang="en-US" sz="1400" dirty="0" smtClean="0">
                <a:solidFill>
                  <a:srgbClr val="000000"/>
                </a:solidFill>
              </a:rPr>
              <a:t>表示丢弃该信息</a:t>
            </a:r>
          </a:p>
          <a:p>
            <a:pPr lvl="1"/>
            <a:r>
              <a:rPr lang="zh-CN" altLang="zh-CN" sz="1400" dirty="0"/>
              <a:t>通过输入门将有用的新信息加入到元胞状态。首先，将前一</a:t>
            </a:r>
            <a:r>
              <a:rPr lang="zh-CN" altLang="zh-CN" sz="1400" dirty="0" smtClean="0"/>
              <a:t>状态和</a:t>
            </a:r>
            <a:r>
              <a:rPr lang="zh-CN" altLang="zh-CN" sz="1400" dirty="0"/>
              <a:t>当前状态的</a:t>
            </a:r>
            <a:r>
              <a:rPr lang="zh-CN" altLang="zh-CN" sz="1400" dirty="0" smtClean="0"/>
              <a:t>输入输入</a:t>
            </a:r>
            <a:r>
              <a:rPr lang="zh-CN" altLang="zh-CN" sz="1400" dirty="0"/>
              <a:t>到</a:t>
            </a:r>
            <a:r>
              <a:rPr lang="en-US" altLang="zh-CN" sz="1400" dirty="0"/>
              <a:t>Sigmoid</a:t>
            </a:r>
            <a:r>
              <a:rPr lang="zh-CN" altLang="zh-CN" sz="1400" dirty="0"/>
              <a:t>函数中滤除不重要信息。另外</a:t>
            </a:r>
            <a:r>
              <a:rPr lang="zh-CN" altLang="zh-CN" sz="1400" dirty="0" smtClean="0"/>
              <a:t>，通过</a:t>
            </a:r>
            <a:r>
              <a:rPr lang="en-US" altLang="zh-CN" sz="1400" dirty="0" err="1" smtClean="0"/>
              <a:t>tanh</a:t>
            </a:r>
            <a:r>
              <a:rPr lang="zh-CN" altLang="zh-CN" sz="1400" dirty="0" smtClean="0"/>
              <a:t>函数</a:t>
            </a:r>
            <a:r>
              <a:rPr lang="zh-CN" altLang="zh-CN" sz="1400" dirty="0"/>
              <a:t>得到一个</a:t>
            </a:r>
            <a:r>
              <a:rPr lang="en-US" altLang="zh-CN" sz="1400" dirty="0"/>
              <a:t>-1</a:t>
            </a:r>
            <a:r>
              <a:rPr lang="zh-CN" altLang="zh-CN" sz="1400" dirty="0"/>
              <a:t>〜</a:t>
            </a:r>
            <a:r>
              <a:rPr lang="en-US" altLang="zh-CN" sz="1400" dirty="0"/>
              <a:t>1</a:t>
            </a:r>
            <a:r>
              <a:rPr lang="zh-CN" altLang="zh-CN" sz="1400" dirty="0"/>
              <a:t>之间的输出结果。这将产生一个新的候选值，后续将判断是否将其加入到元胞状态中</a:t>
            </a:r>
            <a:r>
              <a:rPr lang="zh-CN" altLang="zh-CN" sz="1400" dirty="0" smtClean="0"/>
              <a:t>。</a:t>
            </a:r>
            <a:endParaRPr lang="zh-CN" altLang="en-US" sz="1400" dirty="0" smtClean="0">
              <a:effectLst/>
            </a:endParaRPr>
          </a:p>
          <a:p>
            <a:pPr lvl="1"/>
            <a:r>
              <a:rPr lang="zh-CN" altLang="zh-CN" sz="1400" dirty="0"/>
              <a:t>将上一步中</a:t>
            </a:r>
            <a:r>
              <a:rPr lang="en-US" altLang="zh-CN" sz="1400" dirty="0"/>
              <a:t>Sigmoid</a:t>
            </a:r>
            <a:r>
              <a:rPr lang="zh-CN" altLang="zh-CN" sz="1400" dirty="0"/>
              <a:t>函数和</a:t>
            </a:r>
            <a:r>
              <a:rPr lang="en-US" altLang="zh-CN" sz="1400" dirty="0" err="1"/>
              <a:t>tanh</a:t>
            </a:r>
            <a:r>
              <a:rPr lang="zh-CN" altLang="zh-CN" sz="1400" dirty="0"/>
              <a:t>函数的输出结果相乘，并</a:t>
            </a:r>
            <a:r>
              <a:rPr lang="zh-CN" altLang="zh-CN" sz="1400" dirty="0" smtClean="0"/>
              <a:t>加上</a:t>
            </a:r>
            <a:r>
              <a:rPr lang="zh-CN" altLang="en-US" sz="1400" dirty="0" smtClean="0"/>
              <a:t>第一步</a:t>
            </a:r>
            <a:r>
              <a:rPr lang="zh-CN" altLang="zh-CN" sz="1400" dirty="0" smtClean="0"/>
              <a:t>中</a:t>
            </a:r>
            <a:r>
              <a:rPr lang="zh-CN" altLang="zh-CN" sz="1400" dirty="0"/>
              <a:t>的输出结果，从而实现保留的信息都是重要信息，此时更新</a:t>
            </a:r>
            <a:r>
              <a:rPr lang="zh-CN" altLang="zh-CN" sz="1400" dirty="0" smtClean="0"/>
              <a:t>状态即</a:t>
            </a:r>
            <a:r>
              <a:rPr lang="zh-CN" altLang="zh-CN" sz="1400" dirty="0"/>
              <a:t>可忘掉那些不重要的</a:t>
            </a:r>
            <a:r>
              <a:rPr lang="zh-CN" altLang="zh-CN" sz="1400" dirty="0" smtClean="0"/>
              <a:t>信息</a:t>
            </a:r>
            <a:r>
              <a:rPr lang="zh-CN" altLang="zh-CN" sz="1400" dirty="0" smtClean="0">
                <a:effectLst/>
              </a:rPr>
              <a:t> </a:t>
            </a:r>
            <a:endParaRPr lang="zh-CN" altLang="en-US" sz="1400" dirty="0" smtClean="0">
              <a:effectLst/>
            </a:endParaRPr>
          </a:p>
          <a:p>
            <a:pPr lvl="1"/>
            <a:r>
              <a:rPr lang="zh-CN" altLang="zh-CN" sz="1400" dirty="0"/>
              <a:t>最后，从当前状态中选择重要的信息作为元胞状态的输出。首先，将前一隐</a:t>
            </a:r>
            <a:r>
              <a:rPr lang="zh-CN" altLang="zh-CN" sz="1400" dirty="0" smtClean="0"/>
              <a:t>状态和</a:t>
            </a:r>
            <a:r>
              <a:rPr lang="zh-CN" altLang="zh-CN" sz="1400" dirty="0"/>
              <a:t>当前输入</a:t>
            </a:r>
            <a:r>
              <a:rPr lang="zh-CN" altLang="zh-CN" sz="1400" dirty="0" smtClean="0"/>
              <a:t>值通过</a:t>
            </a:r>
            <a:r>
              <a:rPr lang="en-US" altLang="zh-CN" sz="1400" dirty="0"/>
              <a:t>Sigmoid</a:t>
            </a:r>
            <a:r>
              <a:rPr lang="zh-CN" altLang="zh-CN" sz="1400" dirty="0"/>
              <a:t>函数得到一个</a:t>
            </a:r>
            <a:r>
              <a:rPr lang="en-US" altLang="zh-CN" sz="1400" dirty="0"/>
              <a:t>0</a:t>
            </a:r>
            <a:r>
              <a:rPr lang="zh-CN" altLang="zh-CN" sz="1400" dirty="0"/>
              <a:t>〜</a:t>
            </a:r>
            <a:r>
              <a:rPr lang="en-US" altLang="zh-CN" sz="1400" dirty="0"/>
              <a:t>1</a:t>
            </a:r>
            <a:r>
              <a:rPr lang="zh-CN" altLang="zh-CN" sz="1400" dirty="0"/>
              <a:t>之间的结果</a:t>
            </a:r>
            <a:r>
              <a:rPr lang="zh-CN" altLang="zh-CN" sz="1400" dirty="0" smtClean="0"/>
              <a:t>值。</a:t>
            </a:r>
            <a:r>
              <a:rPr lang="zh-CN" altLang="zh-CN" sz="1400" dirty="0"/>
              <a:t>然后</a:t>
            </a:r>
            <a:r>
              <a:rPr lang="zh-CN" altLang="zh-CN" sz="1400" dirty="0" smtClean="0"/>
              <a:t>对</a:t>
            </a:r>
            <a:r>
              <a:rPr lang="zh-CN" altLang="en-US" sz="1400" dirty="0" smtClean="0"/>
              <a:t>第三步</a:t>
            </a:r>
            <a:r>
              <a:rPr lang="zh-CN" altLang="zh-CN" sz="1400" dirty="0" smtClean="0"/>
              <a:t>中</a:t>
            </a:r>
            <a:r>
              <a:rPr lang="zh-CN" altLang="zh-CN" sz="1400" dirty="0"/>
              <a:t>输出结果</a:t>
            </a:r>
            <a:r>
              <a:rPr lang="zh-CN" altLang="zh-CN" sz="1400" dirty="0" smtClean="0"/>
              <a:t>计算</a:t>
            </a:r>
            <a:r>
              <a:rPr lang="en-US" altLang="zh-CN" sz="1400" dirty="0" err="1" smtClean="0"/>
              <a:t>tanh</a:t>
            </a:r>
            <a:r>
              <a:rPr lang="zh-CN" altLang="zh-CN" sz="1400" dirty="0"/>
              <a:t>函数的输出值，并</a:t>
            </a:r>
            <a:r>
              <a:rPr lang="zh-CN" altLang="zh-CN" sz="1400" dirty="0" smtClean="0"/>
              <a:t>与</a:t>
            </a:r>
            <a:r>
              <a:rPr lang="zh-CN" altLang="en-US" sz="1400" dirty="0" smtClean="0"/>
              <a:t>得到的结果值</a:t>
            </a:r>
            <a:r>
              <a:rPr lang="zh-CN" altLang="zh-CN" sz="1400" dirty="0" smtClean="0"/>
              <a:t>相乘</a:t>
            </a:r>
            <a:r>
              <a:rPr lang="zh-CN" altLang="zh-CN" sz="1400" dirty="0"/>
              <a:t>，作为当前元胞隐状态的输出</a:t>
            </a:r>
            <a:r>
              <a:rPr lang="zh-CN" altLang="zh-CN" sz="1400" dirty="0" smtClean="0"/>
              <a:t>结果，</a:t>
            </a:r>
            <a:r>
              <a:rPr lang="zh-CN" altLang="zh-CN" sz="1400" dirty="0"/>
              <a:t>同时也作为下一个隐</a:t>
            </a:r>
            <a:r>
              <a:rPr lang="zh-CN" altLang="zh-CN" sz="1400" dirty="0" smtClean="0"/>
              <a:t>状态的</a:t>
            </a:r>
            <a:r>
              <a:rPr lang="zh-CN" altLang="zh-CN" sz="1400" dirty="0"/>
              <a:t>输入值</a:t>
            </a:r>
            <a:r>
              <a:rPr lang="zh-CN" altLang="zh-CN" sz="1400" dirty="0">
                <a:effectLst/>
              </a:rPr>
              <a:t> </a:t>
            </a:r>
            <a:endParaRPr kumimoji="0" lang="zh-CN" altLang="en-US" sz="14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579636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5715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smtClean="0"/>
              <a:t>门限循环单元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kumimoji="0" lang="zh-CN" altLang="en-US" sz="1800" dirty="0" smtClean="0"/>
          </a:p>
          <a:p>
            <a:r>
              <a:rPr lang="zh-CN" altLang="zh-CN" sz="1800" dirty="0"/>
              <a:t>门限循环</a:t>
            </a:r>
            <a:r>
              <a:rPr lang="zh-CN" altLang="zh-CN" sz="1800" dirty="0" smtClean="0"/>
              <a:t>单元本质</a:t>
            </a:r>
            <a:r>
              <a:rPr lang="zh-CN" altLang="zh-CN" sz="1800" dirty="0"/>
              <a:t>上就是一个没有输出门</a:t>
            </a:r>
            <a:r>
              <a:rPr lang="zh-CN" altLang="zh-CN" sz="1800" dirty="0" smtClean="0"/>
              <a:t>的</a:t>
            </a:r>
            <a:r>
              <a:rPr lang="zh-CN" altLang="en-US" sz="1800" dirty="0" smtClean="0"/>
              <a:t>长短期记忆网络</a:t>
            </a:r>
            <a:r>
              <a:rPr lang="zh-CN" altLang="zh-CN" sz="1800" dirty="0" smtClean="0"/>
              <a:t>，</a:t>
            </a:r>
            <a:r>
              <a:rPr lang="zh-CN" altLang="zh-CN" sz="1800" dirty="0"/>
              <a:t>因此它在每个时间步都会将记忆单元中的所有内容写入整体网络</a:t>
            </a:r>
            <a:r>
              <a:rPr lang="en-US" altLang="zh-CN" sz="1800" dirty="0"/>
              <a:t>,</a:t>
            </a:r>
            <a:r>
              <a:rPr lang="zh-CN" altLang="zh-CN" sz="1800" dirty="0"/>
              <a:t>其结构</a:t>
            </a:r>
            <a:r>
              <a:rPr lang="zh-CN" altLang="zh-CN" sz="1800" dirty="0" smtClean="0"/>
              <a:t>如</a:t>
            </a:r>
            <a:r>
              <a:rPr lang="zh-CN" altLang="en-US" sz="1800" dirty="0" smtClean="0"/>
              <a:t>下图所示。</a:t>
            </a:r>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3522887188"/>
              </p:ext>
            </p:extLst>
          </p:nvPr>
        </p:nvGraphicFramePr>
        <p:xfrm>
          <a:off x="532283" y="1804859"/>
          <a:ext cx="5494720" cy="2734582"/>
        </p:xfrm>
        <a:graphic>
          <a:graphicData uri="http://schemas.openxmlformats.org/presentationml/2006/ole">
            <mc:AlternateContent xmlns:mc="http://schemas.openxmlformats.org/markup-compatibility/2006">
              <mc:Choice xmlns:v="urn:schemas-microsoft-com:vml" Requires="v">
                <p:oleObj spid="_x0000_s4128" r:id="rId3" imgW="2730500" imgH="1384300" progId="Visio.Drawing.11">
                  <p:embed/>
                </p:oleObj>
              </mc:Choice>
              <mc:Fallback>
                <p:oleObj r:id="rId3" imgW="2730500" imgH="13843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283" y="1804859"/>
                        <a:ext cx="5494720" cy="2734582"/>
                      </a:xfrm>
                      <a:prstGeom prst="rect">
                        <a:avLst/>
                      </a:prstGeom>
                      <a:noFill/>
                    </p:spPr>
                  </p:pic>
                </p:oleObj>
              </mc:Fallback>
            </mc:AlternateContent>
          </a:graphicData>
        </a:graphic>
      </p:graphicFrame>
    </p:spTree>
    <p:extLst>
      <p:ext uri="{BB962C8B-B14F-4D97-AF65-F5344CB8AC3E}">
        <p14:creationId xmlns:p14="http://schemas.microsoft.com/office/powerpoint/2010/main" val="150351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57153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门限循环单元</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083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p>
          <a:p>
            <a:r>
              <a:rPr lang="zh-CN" altLang="zh-CN" sz="1800" dirty="0" smtClean="0"/>
              <a:t>门限</a:t>
            </a:r>
            <a:r>
              <a:rPr lang="zh-CN" altLang="zh-CN" sz="1800" dirty="0"/>
              <a:t>循环</a:t>
            </a:r>
            <a:r>
              <a:rPr lang="zh-CN" altLang="zh-CN" sz="1800" dirty="0" smtClean="0"/>
              <a:t>单元</a:t>
            </a:r>
            <a:r>
              <a:rPr lang="zh-CN" altLang="en-US" sz="1800" dirty="0" smtClean="0"/>
              <a:t>模型只有两个门，分别是更新门和重置门，更新门是遗忘门和输入门的结合体。将元胞状态和隐状态合并，更新门用于控制前一时刻的状态信息被带入到当前状态中的程度，更新门的值越大说明前一时刻的状态信息带入越多。重置门用于控制忽略前一时刻的状态信息的程度，重置门的值越小说明忽略的越多。这个模型比长短期记忆网络更加简化，也变得越来越流行。</a:t>
            </a:r>
          </a:p>
          <a:p>
            <a:endParaRPr kumimoji="0" lang="zh-CN" altLang="en-US" sz="1800" dirty="0" smtClean="0"/>
          </a:p>
          <a:p>
            <a:endParaRPr lang="zh-CN" altLang="en-US" sz="1800" dirty="0" smtClean="0"/>
          </a:p>
          <a:p>
            <a:endParaRPr lang="zh-CN" altLang="en-US" sz="1800" dirty="0" smtClean="0">
              <a:solidFill>
                <a:srgbClr val="0000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256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章节介绍</a:t>
            </a: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36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en-US" altLang="zh-CN" sz="1800" dirty="0" smtClean="0">
              <a:solidFill>
                <a:srgbClr val="000000"/>
              </a:solidFill>
            </a:endParaRPr>
          </a:p>
          <a:p>
            <a:r>
              <a:rPr lang="zh-CN" altLang="en-US" sz="1800" dirty="0" smtClean="0">
                <a:solidFill>
                  <a:srgbClr val="000000"/>
                </a:solidFill>
              </a:rPr>
              <a:t>深度学习是一种利用复杂结构的多个处理层来实现对数据进行高层次抽象的算法，是机器学习的一个重要分支。传统的</a:t>
            </a:r>
            <a:r>
              <a:rPr lang="en-US" altLang="zh-CN" sz="1800" dirty="0" smtClean="0">
                <a:solidFill>
                  <a:srgbClr val="000000"/>
                </a:solidFill>
              </a:rPr>
              <a:t>BP</a:t>
            </a:r>
            <a:r>
              <a:rPr lang="zh-CN" altLang="en-US" sz="1800" dirty="0" smtClean="0">
                <a:solidFill>
                  <a:srgbClr val="000000"/>
                </a:solidFill>
              </a:rPr>
              <a:t>算法仅有几层网络，需要手工指定特征且易出现局部最优问题，而深度学习引入了概率生成模型，可自动地从训练集提取特征，解决了手工特征考虑不周的问题，而且初始化了神经网络权重，采用反向传播算法进行训练，与</a:t>
            </a:r>
            <a:r>
              <a:rPr lang="en-US" altLang="zh-CN" sz="1800" dirty="0" smtClean="0">
                <a:solidFill>
                  <a:srgbClr val="000000"/>
                </a:solidFill>
              </a:rPr>
              <a:t>BP</a:t>
            </a:r>
            <a:r>
              <a:rPr lang="zh-CN" altLang="en-US" sz="1800" dirty="0" smtClean="0">
                <a:solidFill>
                  <a:srgbClr val="000000"/>
                </a:solidFill>
              </a:rPr>
              <a:t>算法相比取得了很好的效果。本章主要介绍了深度学习相关的概念和主流框架，重点介绍卷积神经网络和循环神经网络的结构</a:t>
            </a:r>
            <a:r>
              <a:rPr lang="zh-CN" altLang="en-US" sz="1800" smtClean="0">
                <a:solidFill>
                  <a:srgbClr val="000000"/>
                </a:solidFill>
              </a:rPr>
              <a:t>以及常见应用。</a:t>
            </a:r>
            <a:endParaRPr lang="zh-CN" altLang="en-US" sz="1800" dirty="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575" y="876807"/>
            <a:ext cx="4830127" cy="1744473"/>
          </a:xfrm>
          <a:prstGeom prst="rect">
            <a:avLst/>
          </a:prstGeom>
        </p:spPr>
      </p:pic>
      <p:pic>
        <p:nvPicPr>
          <p:cNvPr id="4" name="Picture 3"/>
          <p:cNvPicPr>
            <a:picLocks noChangeAspect="1"/>
          </p:cNvPicPr>
          <p:nvPr/>
        </p:nvPicPr>
        <p:blipFill>
          <a:blip r:embed="rId4"/>
          <a:stretch>
            <a:fillRect/>
          </a:stretch>
        </p:blipFill>
        <p:spPr>
          <a:xfrm>
            <a:off x="4876800" y="803655"/>
            <a:ext cx="4194048" cy="1879818"/>
          </a:xfrm>
          <a:prstGeom prst="rect">
            <a:avLst/>
          </a:prstGeom>
        </p:spPr>
      </p:pic>
      <p:pic>
        <p:nvPicPr>
          <p:cNvPr id="16" name="Picture 15"/>
          <p:cNvPicPr>
            <a:picLocks noChangeAspect="1"/>
          </p:cNvPicPr>
          <p:nvPr/>
        </p:nvPicPr>
        <p:blipFill>
          <a:blip r:embed="rId5"/>
          <a:stretch>
            <a:fillRect/>
          </a:stretch>
        </p:blipFill>
        <p:spPr>
          <a:xfrm>
            <a:off x="2723134" y="2612473"/>
            <a:ext cx="5998464" cy="2122533"/>
          </a:xfrm>
          <a:prstGeom prst="rect">
            <a:avLst/>
          </a:prstGeom>
        </p:spPr>
      </p:pic>
      <p:sp>
        <p:nvSpPr>
          <p:cNvPr id="17" name="Rectangle 16"/>
          <p:cNvSpPr/>
          <p:nvPr/>
        </p:nvSpPr>
        <p:spPr>
          <a:xfrm>
            <a:off x="377950" y="2935724"/>
            <a:ext cx="2487169" cy="1754326"/>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指标数据：</a:t>
            </a:r>
            <a:endParaRPr lang="en-US" altLang="zh-CN" dirty="0" smtClean="0">
              <a:latin typeface="Microsoft YaHei" charset="-122"/>
              <a:ea typeface="Microsoft YaHei" charset="-122"/>
              <a:cs typeface="Microsoft YaHei" charset="-122"/>
            </a:endParaRPr>
          </a:p>
          <a:p>
            <a:pPr marL="285750" indent="-285750">
              <a:buFont typeface="Wingdings" charset="2"/>
              <a:buChar char="§"/>
            </a:pPr>
            <a:r>
              <a:rPr lang="zh-CN" altLang="en-US" dirty="0" smtClean="0">
                <a:latin typeface="Microsoft YaHei" charset="-122"/>
                <a:ea typeface="Microsoft YaHei" charset="-122"/>
                <a:cs typeface="Microsoft YaHei" charset="-122"/>
              </a:rPr>
              <a:t>开盘</a:t>
            </a:r>
            <a:endParaRPr lang="en-US" altLang="zh-CN" dirty="0" smtClean="0">
              <a:latin typeface="Microsoft YaHei" charset="-122"/>
              <a:ea typeface="Microsoft YaHei" charset="-122"/>
              <a:cs typeface="Microsoft YaHei" charset="-122"/>
            </a:endParaRPr>
          </a:p>
          <a:p>
            <a:pPr marL="285750" indent="-285750">
              <a:buFont typeface="Wingdings" charset="2"/>
              <a:buChar char="§"/>
            </a:pPr>
            <a:r>
              <a:rPr lang="zh-CN" altLang="en-US" dirty="0" smtClean="0">
                <a:latin typeface="Microsoft YaHei" charset="-122"/>
                <a:ea typeface="Microsoft YaHei" charset="-122"/>
                <a:cs typeface="Microsoft YaHei" charset="-122"/>
              </a:rPr>
              <a:t>收盘</a:t>
            </a:r>
            <a:endParaRPr lang="en-US" altLang="zh-CN" dirty="0" smtClean="0">
              <a:latin typeface="Microsoft YaHei" charset="-122"/>
              <a:ea typeface="Microsoft YaHei" charset="-122"/>
              <a:cs typeface="Microsoft YaHei" charset="-122"/>
            </a:endParaRPr>
          </a:p>
          <a:p>
            <a:pPr marL="285750" indent="-285750">
              <a:buFont typeface="Wingdings" charset="2"/>
              <a:buChar char="§"/>
            </a:pPr>
            <a:r>
              <a:rPr lang="zh-CN" altLang="en-US" dirty="0" smtClean="0">
                <a:latin typeface="Microsoft YaHei" charset="-122"/>
                <a:ea typeface="Microsoft YaHei" charset="-122"/>
                <a:cs typeface="Microsoft YaHei" charset="-122"/>
              </a:rPr>
              <a:t>最低</a:t>
            </a:r>
            <a:endParaRPr lang="en-US" altLang="zh-CN" dirty="0" smtClean="0">
              <a:latin typeface="Microsoft YaHei" charset="-122"/>
              <a:ea typeface="Microsoft YaHei" charset="-122"/>
              <a:cs typeface="Microsoft YaHei" charset="-122"/>
            </a:endParaRPr>
          </a:p>
          <a:p>
            <a:pPr marL="285750" indent="-285750">
              <a:buFont typeface="Wingdings" charset="2"/>
              <a:buChar char="§"/>
            </a:pPr>
            <a:r>
              <a:rPr lang="zh-CN" altLang="en-US" dirty="0" smtClean="0">
                <a:latin typeface="Microsoft YaHei" charset="-122"/>
                <a:ea typeface="Microsoft YaHei" charset="-122"/>
                <a:cs typeface="Microsoft YaHei" charset="-122"/>
              </a:rPr>
              <a:t>最高</a:t>
            </a:r>
            <a:endParaRPr lang="en-US" altLang="zh-CN" dirty="0" smtClean="0">
              <a:latin typeface="Microsoft YaHei" charset="-122"/>
              <a:ea typeface="Microsoft YaHei" charset="-122"/>
              <a:cs typeface="Microsoft YaHei" charset="-122"/>
            </a:endParaRPr>
          </a:p>
          <a:p>
            <a:pPr marL="285750" indent="-285750">
              <a:buFont typeface="Wingdings" charset="2"/>
              <a:buChar char="§"/>
            </a:pPr>
            <a:r>
              <a:rPr lang="zh-CN" altLang="en-US" dirty="0" smtClean="0">
                <a:latin typeface="Microsoft YaHei" charset="-122"/>
                <a:ea typeface="Microsoft YaHei" charset="-122"/>
                <a:cs typeface="Microsoft YaHei" charset="-122"/>
              </a:rPr>
              <a:t>成交量</a:t>
            </a:r>
            <a:endParaRPr lang="en-US" dirty="0"/>
          </a:p>
        </p:txBody>
      </p:sp>
      <p:cxnSp>
        <p:nvCxnSpPr>
          <p:cNvPr id="7" name="直接连接符 13"/>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223963" y="277363"/>
            <a:ext cx="35733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dirty="0">
                <a:latin typeface="Microsoft YaHei" charset="-122"/>
                <a:ea typeface="Microsoft YaHei" charset="-122"/>
                <a:cs typeface="Microsoft YaHei" charset="-122"/>
              </a:rPr>
              <a:t>基于</a:t>
            </a:r>
            <a:r>
              <a:rPr lang="en-US" altLang="zh-CN" dirty="0">
                <a:latin typeface="Microsoft YaHei" charset="-122"/>
                <a:ea typeface="Microsoft YaHei" charset="-122"/>
                <a:cs typeface="Microsoft YaHei" charset="-122"/>
              </a:rPr>
              <a:t>LSTM</a:t>
            </a:r>
            <a:r>
              <a:rPr lang="zh-CN" altLang="en-US" dirty="0">
                <a:latin typeface="Microsoft YaHei" charset="-122"/>
                <a:ea typeface="Microsoft YaHei" charset="-122"/>
                <a:cs typeface="Microsoft YaHei" charset="-122"/>
              </a:rPr>
              <a:t>的股票预测</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数据引入</a:t>
            </a:r>
            <a:endParaRPr kumimoji="0" lang="zh-CN" altLang="en-US" dirty="0"/>
          </a:p>
        </p:txBody>
      </p:sp>
      <p:sp>
        <p:nvSpPr>
          <p:cNvPr id="12" name="矩形 11"/>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19442485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8496" y="3539186"/>
            <a:ext cx="2487169" cy="646331"/>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数据预处理（归一化）之后结果：</a:t>
            </a:r>
            <a:endParaRPr lang="en-US" altLang="zh-CN" dirty="0" smtClean="0">
              <a:latin typeface="Microsoft YaHei" charset="-122"/>
              <a:ea typeface="Microsoft YaHei" charset="-122"/>
              <a:cs typeface="Microsoft YaHei" charset="-122"/>
            </a:endParaRPr>
          </a:p>
        </p:txBody>
      </p:sp>
      <p:pic>
        <p:nvPicPr>
          <p:cNvPr id="6" name="Picture 5"/>
          <p:cNvPicPr>
            <a:picLocks noChangeAspect="1"/>
          </p:cNvPicPr>
          <p:nvPr/>
        </p:nvPicPr>
        <p:blipFill>
          <a:blip r:embed="rId3"/>
          <a:stretch>
            <a:fillRect/>
          </a:stretch>
        </p:blipFill>
        <p:spPr>
          <a:xfrm>
            <a:off x="48768" y="823063"/>
            <a:ext cx="8924544" cy="1777677"/>
          </a:xfrm>
          <a:prstGeom prst="rect">
            <a:avLst/>
          </a:prstGeom>
        </p:spPr>
      </p:pic>
      <p:pic>
        <p:nvPicPr>
          <p:cNvPr id="7" name="Picture 6"/>
          <p:cNvPicPr>
            <a:picLocks noChangeAspect="1"/>
          </p:cNvPicPr>
          <p:nvPr/>
        </p:nvPicPr>
        <p:blipFill>
          <a:blip r:embed="rId4"/>
          <a:stretch>
            <a:fillRect/>
          </a:stretch>
        </p:blipFill>
        <p:spPr>
          <a:xfrm>
            <a:off x="3328416" y="2698193"/>
            <a:ext cx="5815584" cy="2087646"/>
          </a:xfrm>
          <a:prstGeom prst="rect">
            <a:avLst/>
          </a:prstGeom>
        </p:spPr>
      </p:pic>
      <p:sp>
        <p:nvSpPr>
          <p:cNvPr id="8" name="Right Arrow 7"/>
          <p:cNvSpPr/>
          <p:nvPr/>
        </p:nvSpPr>
        <p:spPr>
          <a:xfrm>
            <a:off x="2243328" y="3874621"/>
            <a:ext cx="792480" cy="2804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直接连接符 13"/>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latin typeface="Microsoft YaHei" charset="-122"/>
                <a:ea typeface="Microsoft YaHei" charset="-122"/>
                <a:cs typeface="Microsoft YaHei" charset="-122"/>
              </a:rPr>
              <a:t>基于</a:t>
            </a:r>
            <a:r>
              <a:rPr lang="en-US" altLang="zh-CN" dirty="0">
                <a:latin typeface="Microsoft YaHei" charset="-122"/>
                <a:ea typeface="Microsoft YaHei" charset="-122"/>
                <a:cs typeface="Microsoft YaHei" charset="-122"/>
              </a:rPr>
              <a:t>LSTM</a:t>
            </a:r>
            <a:r>
              <a:rPr lang="zh-CN" altLang="en-US" dirty="0">
                <a:latin typeface="Microsoft YaHei" charset="-122"/>
                <a:ea typeface="Microsoft YaHei" charset="-122"/>
                <a:cs typeface="Microsoft YaHei" charset="-122"/>
              </a:rPr>
              <a:t>的股票预测</a:t>
            </a:r>
            <a:r>
              <a:rPr lang="en-US" altLang="zh-CN" dirty="0">
                <a:latin typeface="Microsoft YaHei" charset="-122"/>
                <a:ea typeface="Microsoft YaHei" charset="-122"/>
                <a:cs typeface="Microsoft YaHei" charset="-122"/>
              </a:rPr>
              <a:t>-</a:t>
            </a:r>
            <a:r>
              <a:rPr lang="zh-CN" altLang="en-US" dirty="0">
                <a:latin typeface="Microsoft YaHei" charset="-122"/>
                <a:ea typeface="Microsoft YaHei" charset="-122"/>
                <a:cs typeface="Microsoft YaHei" charset="-122"/>
              </a:rPr>
              <a:t>数据预处理</a:t>
            </a:r>
            <a:endParaRPr kumimoji="0" lang="zh-CN" altLang="en-US" dirty="0"/>
          </a:p>
        </p:txBody>
      </p:sp>
      <p:sp>
        <p:nvSpPr>
          <p:cNvPr id="11" name="矩形 10"/>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831735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8016" y="3012915"/>
            <a:ext cx="8644128" cy="923330"/>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样本结果标记：窗口后涨跌作为样本标记</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即窗口后的交易结果作为预测结果</a:t>
            </a:r>
            <a:endParaRPr lang="en-US" altLang="zh-CN" dirty="0" smtClean="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r>
              <a:rPr lang="zh-CN" altLang="en-US" dirty="0" smtClean="0">
                <a:latin typeface="Microsoft YaHei" charset="-122"/>
                <a:ea typeface="Microsoft YaHei" charset="-122"/>
                <a:cs typeface="Microsoft YaHei" charset="-122"/>
              </a:rPr>
              <a:t>模型采用</a:t>
            </a:r>
            <a:r>
              <a:rPr lang="en-US" altLang="zh-CN" dirty="0" smtClean="0">
                <a:latin typeface="Microsoft YaHei" charset="-122"/>
                <a:ea typeface="Microsoft YaHei" charset="-122"/>
                <a:cs typeface="Microsoft YaHei" charset="-122"/>
              </a:rPr>
              <a:t>MSE</a:t>
            </a:r>
            <a:r>
              <a:rPr lang="zh-CN" altLang="en-US" dirty="0" smtClean="0">
                <a:latin typeface="Microsoft YaHei" charset="-122"/>
                <a:ea typeface="Microsoft YaHei" charset="-122"/>
                <a:cs typeface="Microsoft YaHei" charset="-122"/>
              </a:rPr>
              <a:t>作为损失函数，对预测结果进行评价</a:t>
            </a:r>
            <a:endParaRPr lang="en-US" altLang="zh-CN" dirty="0" smtClean="0">
              <a:latin typeface="Microsoft YaHei" charset="-122"/>
              <a:ea typeface="Microsoft YaHei" charset="-122"/>
              <a:cs typeface="Microsoft YaHei" charset="-122"/>
            </a:endParaRPr>
          </a:p>
        </p:txBody>
      </p:sp>
      <p:pic>
        <p:nvPicPr>
          <p:cNvPr id="7" name="Picture 6"/>
          <p:cNvPicPr>
            <a:picLocks noChangeAspect="1"/>
          </p:cNvPicPr>
          <p:nvPr/>
        </p:nvPicPr>
        <p:blipFill>
          <a:blip r:embed="rId3"/>
          <a:stretch>
            <a:fillRect/>
          </a:stretch>
        </p:blipFill>
        <p:spPr>
          <a:xfrm>
            <a:off x="3328416" y="814460"/>
            <a:ext cx="5815584" cy="2087646"/>
          </a:xfrm>
          <a:prstGeom prst="rect">
            <a:avLst/>
          </a:prstGeom>
        </p:spPr>
      </p:pic>
      <p:sp>
        <p:nvSpPr>
          <p:cNvPr id="8" name="Right Arrow 7"/>
          <p:cNvSpPr/>
          <p:nvPr/>
        </p:nvSpPr>
        <p:spPr>
          <a:xfrm>
            <a:off x="2609088" y="2273807"/>
            <a:ext cx="792480" cy="2804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nvPr>
        </p:nvGraphicFramePr>
        <p:xfrm>
          <a:off x="3835400" y="2231135"/>
          <a:ext cx="614680" cy="365760"/>
        </p:xfrm>
        <a:graphic>
          <a:graphicData uri="http://schemas.openxmlformats.org/drawingml/2006/table">
            <a:tbl>
              <a:tblPr firstRow="1" bandRow="1">
                <a:tableStyleId>{5C22544A-7EE6-4342-B048-85BDC9FD1C3A}</a:tableStyleId>
              </a:tblPr>
              <a:tblGrid>
                <a:gridCol w="614680"/>
              </a:tblGrid>
              <a:tr h="3214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0" name="Table 9"/>
          <p:cNvGraphicFramePr>
            <a:graphicFrameLocks noGrp="1"/>
          </p:cNvGraphicFramePr>
          <p:nvPr>
            <p:extLst/>
          </p:nvPr>
        </p:nvGraphicFramePr>
        <p:xfrm>
          <a:off x="4474464" y="2304287"/>
          <a:ext cx="614680" cy="365760"/>
        </p:xfrm>
        <a:graphic>
          <a:graphicData uri="http://schemas.openxmlformats.org/drawingml/2006/table">
            <a:tbl>
              <a:tblPr firstRow="1" bandRow="1">
                <a:tableStyleId>{5C22544A-7EE6-4342-B048-85BDC9FD1C3A}</a:tableStyleId>
              </a:tblPr>
              <a:tblGrid>
                <a:gridCol w="614680"/>
              </a:tblGrid>
              <a:tr h="3214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1" name="Table 10"/>
          <p:cNvGraphicFramePr>
            <a:graphicFrameLocks noGrp="1"/>
          </p:cNvGraphicFramePr>
          <p:nvPr>
            <p:extLst/>
          </p:nvPr>
        </p:nvGraphicFramePr>
        <p:xfrm>
          <a:off x="5113528" y="2080658"/>
          <a:ext cx="614680" cy="365760"/>
        </p:xfrm>
        <a:graphic>
          <a:graphicData uri="http://schemas.openxmlformats.org/drawingml/2006/table">
            <a:tbl>
              <a:tblPr firstRow="1" bandRow="1">
                <a:tableStyleId>{5C22544A-7EE6-4342-B048-85BDC9FD1C3A}</a:tableStyleId>
              </a:tblPr>
              <a:tblGrid>
                <a:gridCol w="614680"/>
              </a:tblGrid>
              <a:tr h="32143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2" name="Rectangle 11"/>
          <p:cNvSpPr/>
          <p:nvPr/>
        </p:nvSpPr>
        <p:spPr>
          <a:xfrm>
            <a:off x="347472" y="2201599"/>
            <a:ext cx="2127504" cy="369332"/>
          </a:xfrm>
          <a:prstGeom prst="rect">
            <a:avLst/>
          </a:prstGeom>
        </p:spPr>
        <p:txBody>
          <a:bodyPr wrap="square">
            <a:spAutoFit/>
          </a:bodyPr>
          <a:lstStyle/>
          <a:p>
            <a:pPr algn="ctr"/>
            <a:r>
              <a:rPr lang="zh-CN" altLang="en-US" dirty="0" smtClean="0">
                <a:latin typeface="Microsoft YaHei" charset="-122"/>
                <a:ea typeface="Microsoft YaHei" charset="-122"/>
                <a:cs typeface="Microsoft YaHei" charset="-122"/>
              </a:rPr>
              <a:t>加窗（</a:t>
            </a:r>
            <a:r>
              <a:rPr lang="en-US" altLang="zh-CN" dirty="0" smtClean="0">
                <a:latin typeface="Microsoft YaHei" charset="-122"/>
                <a:ea typeface="Microsoft YaHei" charset="-122"/>
                <a:cs typeface="Microsoft YaHei" charset="-122"/>
              </a:rPr>
              <a:t>window</a:t>
            </a:r>
            <a:r>
              <a:rPr lang="zh-CN" altLang="en-US" dirty="0" smtClean="0">
                <a:latin typeface="Microsoft YaHei" charset="-122"/>
                <a:ea typeface="Microsoft YaHei" charset="-122"/>
                <a:cs typeface="Microsoft YaHei" charset="-122"/>
              </a:rPr>
              <a:t>）</a:t>
            </a:r>
            <a:endParaRPr lang="en-US" altLang="zh-CN" dirty="0" smtClean="0">
              <a:latin typeface="Microsoft YaHei" charset="-122"/>
              <a:ea typeface="Microsoft YaHei" charset="-122"/>
              <a:cs typeface="Microsoft YaHei" charset="-122"/>
            </a:endParaRPr>
          </a:p>
        </p:txBody>
      </p:sp>
      <p:sp>
        <p:nvSpPr>
          <p:cNvPr id="13" name="Rectangle 12"/>
          <p:cNvSpPr/>
          <p:nvPr/>
        </p:nvSpPr>
        <p:spPr>
          <a:xfrm>
            <a:off x="3611880" y="4106553"/>
            <a:ext cx="5248656" cy="461665"/>
          </a:xfrm>
          <a:prstGeom prst="rect">
            <a:avLst/>
          </a:prstGeom>
        </p:spPr>
        <p:txBody>
          <a:bodyPr wrap="square">
            <a:spAutoFit/>
          </a:bodyPr>
          <a:lstStyle/>
          <a:p>
            <a:r>
              <a:rPr lang="zh-CN" altLang="en-US" sz="2400" i="1" dirty="0" smtClean="0">
                <a:solidFill>
                  <a:schemeClr val="accent6">
                    <a:lumMod val="75000"/>
                  </a:schemeClr>
                </a:solidFill>
                <a:latin typeface="Microsoft YaHei" charset="-122"/>
                <a:ea typeface="Microsoft YaHei" charset="-122"/>
                <a:cs typeface="Microsoft YaHei" charset="-122"/>
              </a:rPr>
              <a:t>股票走势转化为回归问题进行预测</a:t>
            </a:r>
            <a:endParaRPr lang="en-US" altLang="zh-CN" sz="2400" i="1" dirty="0" smtClean="0">
              <a:solidFill>
                <a:schemeClr val="accent6">
                  <a:lumMod val="75000"/>
                </a:schemeClr>
              </a:solidFill>
              <a:latin typeface="Microsoft YaHei" charset="-122"/>
              <a:ea typeface="Microsoft YaHei" charset="-122"/>
              <a:cs typeface="Microsoft YaHei" charset="-122"/>
            </a:endParaRPr>
          </a:p>
        </p:txBody>
      </p:sp>
      <p:cxnSp>
        <p:nvCxnSpPr>
          <p:cNvPr id="14" name="直接连接符 13"/>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latin typeface="Microsoft YaHei" charset="-122"/>
                <a:ea typeface="Microsoft YaHei" charset="-122"/>
                <a:cs typeface="Microsoft YaHei" charset="-122"/>
              </a:rPr>
              <a:t>基于</a:t>
            </a:r>
            <a:r>
              <a:rPr lang="en-US" altLang="zh-CN" dirty="0">
                <a:latin typeface="Microsoft YaHei" charset="-122"/>
                <a:ea typeface="Microsoft YaHei" charset="-122"/>
                <a:cs typeface="Microsoft YaHei" charset="-122"/>
              </a:rPr>
              <a:t>LSTM</a:t>
            </a:r>
            <a:r>
              <a:rPr lang="zh-CN" altLang="en-US" dirty="0">
                <a:latin typeface="Microsoft YaHei" charset="-122"/>
                <a:ea typeface="Microsoft YaHei" charset="-122"/>
                <a:cs typeface="Microsoft YaHei" charset="-122"/>
              </a:rPr>
              <a:t>的股票预测</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准备样本</a:t>
            </a:r>
            <a:endParaRPr kumimoji="0" lang="zh-CN" altLang="en-US" dirty="0"/>
          </a:p>
        </p:txBody>
      </p:sp>
      <p:sp>
        <p:nvSpPr>
          <p:cNvPr id="16" name="矩形 15"/>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20273789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4244" y="960882"/>
            <a:ext cx="8495932" cy="3537966"/>
          </a:xfrm>
          <a:prstGeom prst="rect">
            <a:avLst/>
          </a:prstGeom>
        </p:spPr>
      </p:pic>
      <p:sp>
        <p:nvSpPr>
          <p:cNvPr id="5" name="Rectangle 4"/>
          <p:cNvSpPr/>
          <p:nvPr/>
        </p:nvSpPr>
        <p:spPr>
          <a:xfrm>
            <a:off x="4974336" y="1826396"/>
            <a:ext cx="3499104" cy="369332"/>
          </a:xfrm>
          <a:prstGeom prst="rect">
            <a:avLst/>
          </a:prstGeom>
        </p:spPr>
        <p:txBody>
          <a:bodyPr wrap="square">
            <a:spAutoFit/>
          </a:bodyPr>
          <a:lstStyle/>
          <a:p>
            <a:r>
              <a:rPr lang="en-US" altLang="zh-CN" dirty="0" smtClean="0">
                <a:solidFill>
                  <a:schemeClr val="accent6">
                    <a:lumMod val="75000"/>
                  </a:schemeClr>
                </a:solidFill>
                <a:latin typeface="Microsoft YaHei" charset="-122"/>
                <a:ea typeface="Microsoft YaHei" charset="-122"/>
                <a:cs typeface="Microsoft YaHei" charset="-122"/>
              </a:rPr>
              <a:t>2</a:t>
            </a:r>
            <a:r>
              <a:rPr lang="zh-CN" altLang="en-US" dirty="0" smtClean="0">
                <a:solidFill>
                  <a:schemeClr val="accent6">
                    <a:lumMod val="75000"/>
                  </a:schemeClr>
                </a:solidFill>
                <a:latin typeface="Microsoft YaHei" charset="-122"/>
                <a:ea typeface="Microsoft YaHei" charset="-122"/>
                <a:cs typeface="Microsoft YaHei" charset="-122"/>
              </a:rPr>
              <a:t>层</a:t>
            </a:r>
            <a:r>
              <a:rPr lang="en-US" altLang="zh-CN" dirty="0" smtClean="0">
                <a:solidFill>
                  <a:schemeClr val="accent6">
                    <a:lumMod val="75000"/>
                  </a:schemeClr>
                </a:solidFill>
                <a:latin typeface="Microsoft YaHei" charset="-122"/>
                <a:ea typeface="Microsoft YaHei" charset="-122"/>
                <a:cs typeface="Microsoft YaHei" charset="-122"/>
              </a:rPr>
              <a:t>GRU</a:t>
            </a:r>
            <a:r>
              <a:rPr lang="zh-CN" altLang="en-US" dirty="0" smtClean="0">
                <a:solidFill>
                  <a:schemeClr val="accent6">
                    <a:lumMod val="75000"/>
                  </a:schemeClr>
                </a:solidFill>
                <a:latin typeface="Microsoft YaHei" charset="-122"/>
                <a:ea typeface="Microsoft YaHei" charset="-122"/>
                <a:cs typeface="Microsoft YaHei" charset="-122"/>
              </a:rPr>
              <a:t>（</a:t>
            </a:r>
            <a:r>
              <a:rPr lang="en-US" altLang="zh-CN" dirty="0" err="1" smtClean="0">
                <a:solidFill>
                  <a:schemeClr val="accent6">
                    <a:lumMod val="75000"/>
                  </a:schemeClr>
                </a:solidFill>
                <a:latin typeface="Microsoft YaHei" charset="-122"/>
                <a:ea typeface="Microsoft YaHei" charset="-122"/>
                <a:cs typeface="Microsoft YaHei" charset="-122"/>
              </a:rPr>
              <a:t>n_layers</a:t>
            </a:r>
            <a:r>
              <a:rPr lang="en-US" altLang="zh-CN" dirty="0" smtClean="0">
                <a:solidFill>
                  <a:schemeClr val="accent6">
                    <a:lumMod val="75000"/>
                  </a:schemeClr>
                </a:solidFill>
                <a:latin typeface="Microsoft YaHei" charset="-122"/>
                <a:ea typeface="Microsoft YaHei" charset="-122"/>
                <a:cs typeface="Microsoft YaHei" charset="-122"/>
              </a:rPr>
              <a:t>=2</a:t>
            </a:r>
            <a:r>
              <a:rPr lang="zh-CN" altLang="en-US" dirty="0" smtClean="0">
                <a:solidFill>
                  <a:schemeClr val="accent6">
                    <a:lumMod val="75000"/>
                  </a:schemeClr>
                </a:solidFill>
                <a:latin typeface="Microsoft YaHei" charset="-122"/>
                <a:ea typeface="Microsoft YaHei" charset="-122"/>
                <a:cs typeface="Microsoft YaHei" charset="-122"/>
              </a:rPr>
              <a:t>）</a:t>
            </a:r>
            <a:endParaRPr lang="en-US" altLang="zh-CN" dirty="0" smtClean="0">
              <a:solidFill>
                <a:schemeClr val="accent6">
                  <a:lumMod val="75000"/>
                </a:schemeClr>
              </a:solidFill>
              <a:latin typeface="Microsoft YaHei" charset="-122"/>
              <a:ea typeface="Microsoft YaHei" charset="-122"/>
              <a:cs typeface="Microsoft YaHei" charset="-122"/>
            </a:endParaRPr>
          </a:p>
        </p:txBody>
      </p:sp>
      <p:cxnSp>
        <p:nvCxnSpPr>
          <p:cNvPr id="7" name="Straight Arrow Connector 6"/>
          <p:cNvCxnSpPr/>
          <p:nvPr/>
        </p:nvCxnSpPr>
        <p:spPr>
          <a:xfrm flipH="1" flipV="1">
            <a:off x="4297680" y="1876950"/>
            <a:ext cx="646176" cy="15849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8" name="Rectangle 7"/>
          <p:cNvSpPr/>
          <p:nvPr/>
        </p:nvSpPr>
        <p:spPr>
          <a:xfrm>
            <a:off x="5846064" y="4410631"/>
            <a:ext cx="2346960" cy="369332"/>
          </a:xfrm>
          <a:prstGeom prst="rect">
            <a:avLst/>
          </a:prstGeom>
        </p:spPr>
        <p:txBody>
          <a:bodyPr wrap="square">
            <a:spAutoFit/>
          </a:bodyPr>
          <a:lstStyle/>
          <a:p>
            <a:r>
              <a:rPr lang="zh-CN" altLang="en-US" dirty="0" smtClean="0">
                <a:solidFill>
                  <a:schemeClr val="accent6">
                    <a:lumMod val="75000"/>
                  </a:schemeClr>
                </a:solidFill>
                <a:latin typeface="Microsoft YaHei" charset="-122"/>
                <a:ea typeface="Microsoft YaHei" charset="-122"/>
                <a:cs typeface="Microsoft YaHei" charset="-122"/>
              </a:rPr>
              <a:t>损失函数</a:t>
            </a:r>
            <a:r>
              <a:rPr lang="en-US" altLang="zh-CN" dirty="0" smtClean="0">
                <a:solidFill>
                  <a:schemeClr val="accent6">
                    <a:lumMod val="75000"/>
                  </a:schemeClr>
                </a:solidFill>
                <a:latin typeface="Microsoft YaHei" charset="-122"/>
                <a:ea typeface="Microsoft YaHei" charset="-122"/>
                <a:cs typeface="Microsoft YaHei" charset="-122"/>
              </a:rPr>
              <a:t>MSE</a:t>
            </a:r>
          </a:p>
        </p:txBody>
      </p:sp>
      <p:cxnSp>
        <p:nvCxnSpPr>
          <p:cNvPr id="9" name="Straight Arrow Connector 8"/>
          <p:cNvCxnSpPr>
            <a:stCxn id="8" idx="1"/>
          </p:cNvCxnSpPr>
          <p:nvPr/>
        </p:nvCxnSpPr>
        <p:spPr>
          <a:xfrm flipH="1" flipV="1">
            <a:off x="4651248" y="4050349"/>
            <a:ext cx="1194816" cy="544948"/>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0" name="直接连接符 9"/>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223963" y="277363"/>
            <a:ext cx="418928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latin typeface="Microsoft YaHei" charset="-122"/>
                <a:ea typeface="Microsoft YaHei" charset="-122"/>
                <a:cs typeface="Microsoft YaHei" charset="-122"/>
              </a:rPr>
              <a:t>基于</a:t>
            </a:r>
            <a:r>
              <a:rPr lang="en-US" altLang="zh-CN" dirty="0">
                <a:latin typeface="Microsoft YaHei" charset="-122"/>
                <a:ea typeface="Microsoft YaHei" charset="-122"/>
                <a:cs typeface="Microsoft YaHei" charset="-122"/>
              </a:rPr>
              <a:t>LSTM</a:t>
            </a:r>
            <a:r>
              <a:rPr lang="zh-CN" altLang="en-US" dirty="0">
                <a:latin typeface="Microsoft YaHei" charset="-122"/>
                <a:ea typeface="Microsoft YaHei" charset="-122"/>
                <a:cs typeface="Microsoft YaHei" charset="-122"/>
              </a:rPr>
              <a:t>的股票预测</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设计</a:t>
            </a:r>
            <a:r>
              <a:rPr lang="en-US" altLang="zh-CN" dirty="0" smtClean="0">
                <a:latin typeface="Microsoft YaHei" charset="-122"/>
                <a:ea typeface="Microsoft YaHei" charset="-122"/>
                <a:cs typeface="Microsoft YaHei" charset="-122"/>
              </a:rPr>
              <a:t>LSTM</a:t>
            </a:r>
            <a:r>
              <a:rPr lang="zh-CN" altLang="en-US" dirty="0" smtClean="0">
                <a:latin typeface="Microsoft YaHei" charset="-122"/>
                <a:ea typeface="Microsoft YaHei" charset="-122"/>
                <a:cs typeface="Microsoft YaHei" charset="-122"/>
              </a:rPr>
              <a:t>网络</a:t>
            </a:r>
            <a:endParaRPr kumimoji="0" lang="zh-CN" altLang="en-US" dirty="0"/>
          </a:p>
        </p:txBody>
      </p:sp>
      <p:sp>
        <p:nvSpPr>
          <p:cNvPr id="12" name="矩形 11"/>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853055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86" y="1584960"/>
            <a:ext cx="8811614" cy="3299460"/>
          </a:xfrm>
          <a:prstGeom prst="rect">
            <a:avLst/>
          </a:prstGeom>
        </p:spPr>
      </p:pic>
      <p:sp>
        <p:nvSpPr>
          <p:cNvPr id="5" name="Rectangle 4"/>
          <p:cNvSpPr/>
          <p:nvPr/>
        </p:nvSpPr>
        <p:spPr>
          <a:xfrm>
            <a:off x="332386" y="751163"/>
            <a:ext cx="7689950" cy="923330"/>
          </a:xfrm>
          <a:prstGeom prst="rect">
            <a:avLst/>
          </a:prstGeom>
        </p:spPr>
        <p:txBody>
          <a:bodyPr wrap="square">
            <a:spAutoFit/>
          </a:bodyPr>
          <a:lstStyle/>
          <a:p>
            <a:pPr marL="285750" indent="-285750">
              <a:lnSpc>
                <a:spcPct val="150000"/>
              </a:lnSpc>
              <a:buFont typeface="Wingdings" charset="2"/>
              <a:buChar char="q"/>
            </a:pPr>
            <a:r>
              <a:rPr lang="zh-CN" altLang="en-US" dirty="0" smtClean="0">
                <a:latin typeface="Microsoft YaHei" charset="-122"/>
                <a:ea typeface="Microsoft YaHei" charset="-122"/>
                <a:cs typeface="Microsoft YaHei" charset="-122"/>
              </a:rPr>
              <a:t>训练</a:t>
            </a:r>
            <a:r>
              <a:rPr lang="en-US" altLang="zh-CN" dirty="0" smtClean="0">
                <a:latin typeface="Microsoft YaHei" charset="-122"/>
                <a:ea typeface="Microsoft YaHei" charset="-122"/>
                <a:cs typeface="Microsoft YaHei" charset="-122"/>
              </a:rPr>
              <a:t>epoch</a:t>
            </a:r>
            <a:r>
              <a:rPr lang="zh-CN" altLang="en-US" dirty="0" smtClean="0">
                <a:latin typeface="Microsoft YaHei" charset="-122"/>
                <a:ea typeface="Microsoft YaHei" charset="-122"/>
                <a:cs typeface="Microsoft YaHei" charset="-122"/>
              </a:rPr>
              <a:t>次数：</a:t>
            </a:r>
            <a:r>
              <a:rPr lang="en-US" altLang="zh-CN" dirty="0" smtClean="0">
                <a:latin typeface="Microsoft YaHei" charset="-122"/>
                <a:ea typeface="Microsoft YaHei" charset="-122"/>
                <a:cs typeface="Microsoft YaHei" charset="-122"/>
              </a:rPr>
              <a:t>10</a:t>
            </a:r>
            <a:endParaRPr lang="en-US" altLang="zh-CN" dirty="0" smtClean="0">
              <a:latin typeface="Microsoft YaHei" charset="-122"/>
              <a:ea typeface="Microsoft YaHei" charset="-122"/>
              <a:cs typeface="Microsoft YaHei" charset="-122"/>
            </a:endParaRPr>
          </a:p>
          <a:p>
            <a:pPr marL="285750" indent="-285750">
              <a:lnSpc>
                <a:spcPct val="150000"/>
              </a:lnSpc>
              <a:buFont typeface="Wingdings" charset="2"/>
              <a:buChar char="q"/>
            </a:pPr>
            <a:r>
              <a:rPr lang="zh-CN" altLang="en-US" dirty="0" smtClean="0">
                <a:latin typeface="Microsoft YaHei" charset="-122"/>
                <a:ea typeface="Microsoft YaHei" charset="-122"/>
                <a:cs typeface="Microsoft YaHei" charset="-122"/>
              </a:rPr>
              <a:t>训练集：</a:t>
            </a:r>
            <a:r>
              <a:rPr lang="en-US" altLang="zh-CN" dirty="0" smtClean="0">
                <a:latin typeface="Microsoft YaHei" charset="-122"/>
                <a:ea typeface="Microsoft YaHei" charset="-122"/>
                <a:cs typeface="Microsoft YaHei" charset="-122"/>
              </a:rPr>
              <a:t>1300+</a:t>
            </a:r>
            <a:r>
              <a:rPr lang="zh-CN" altLang="en-US" dirty="0" smtClean="0">
                <a:latin typeface="Microsoft YaHei" charset="-122"/>
                <a:ea typeface="Microsoft YaHei" charset="-122"/>
                <a:cs typeface="Microsoft YaHei" charset="-122"/>
              </a:rPr>
              <a:t>   验证集：</a:t>
            </a:r>
            <a:r>
              <a:rPr lang="en-US" altLang="zh-CN" dirty="0" smtClean="0">
                <a:latin typeface="Microsoft YaHei" charset="-122"/>
                <a:ea typeface="Microsoft YaHei" charset="-122"/>
                <a:cs typeface="Microsoft YaHei" charset="-122"/>
              </a:rPr>
              <a:t>170+</a:t>
            </a:r>
            <a:r>
              <a:rPr lang="zh-CN" altLang="en-US" dirty="0" smtClean="0">
                <a:latin typeface="Microsoft YaHei" charset="-122"/>
                <a:ea typeface="Microsoft YaHei" charset="-122"/>
                <a:cs typeface="Microsoft YaHei" charset="-122"/>
              </a:rPr>
              <a:t>   测试集</a:t>
            </a:r>
            <a:r>
              <a:rPr lang="en-US" altLang="zh-CN" dirty="0" smtClean="0">
                <a:latin typeface="Microsoft YaHei" charset="-122"/>
                <a:ea typeface="Microsoft YaHei" charset="-122"/>
                <a:cs typeface="Microsoft YaHei" charset="-122"/>
              </a:rPr>
              <a:t>170+</a:t>
            </a:r>
          </a:p>
        </p:txBody>
      </p:sp>
      <p:cxnSp>
        <p:nvCxnSpPr>
          <p:cNvPr id="6" name="直接连接符 5"/>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latin typeface="Microsoft YaHei" charset="-122"/>
                <a:ea typeface="Microsoft YaHei" charset="-122"/>
                <a:cs typeface="Microsoft YaHei" charset="-122"/>
              </a:rPr>
              <a:t>基于</a:t>
            </a:r>
            <a:r>
              <a:rPr lang="en-US" altLang="zh-CN" dirty="0">
                <a:latin typeface="Microsoft YaHei" charset="-122"/>
                <a:ea typeface="Microsoft YaHei" charset="-122"/>
                <a:cs typeface="Microsoft YaHei" charset="-122"/>
              </a:rPr>
              <a:t>LSTM</a:t>
            </a:r>
            <a:r>
              <a:rPr lang="zh-CN" altLang="en-US" dirty="0">
                <a:latin typeface="Microsoft YaHei" charset="-122"/>
                <a:ea typeface="Microsoft YaHei" charset="-122"/>
                <a:cs typeface="Microsoft YaHei" charset="-122"/>
              </a:rPr>
              <a:t>的股票预测</a:t>
            </a:r>
            <a:r>
              <a:rPr lang="en-US" altLang="zh-CN" dirty="0" smtClean="0">
                <a:latin typeface="Microsoft YaHei" charset="-122"/>
                <a:ea typeface="Microsoft YaHei" charset="-122"/>
                <a:cs typeface="Microsoft YaHei" charset="-122"/>
              </a:rPr>
              <a:t>-</a:t>
            </a:r>
            <a:r>
              <a:rPr lang="zh-CN" altLang="en-US" dirty="0" smtClean="0">
                <a:latin typeface="Microsoft YaHei" charset="-122"/>
                <a:ea typeface="Microsoft YaHei" charset="-122"/>
                <a:cs typeface="Microsoft YaHei" charset="-122"/>
              </a:rPr>
              <a:t>预测结果</a:t>
            </a:r>
            <a:endParaRPr kumimoji="0" lang="zh-CN" altLang="en-US" dirty="0"/>
          </a:p>
        </p:txBody>
      </p:sp>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Tree>
    <p:extLst>
      <p:ext uri="{BB962C8B-B14F-4D97-AF65-F5344CB8AC3E}">
        <p14:creationId xmlns:p14="http://schemas.microsoft.com/office/powerpoint/2010/main" val="1401176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t>基于</a:t>
            </a:r>
            <a:r>
              <a:rPr lang="en-US" altLang="zh-CN" dirty="0"/>
              <a:t>LSTM</a:t>
            </a:r>
            <a:r>
              <a:rPr lang="zh-CN" altLang="en-US" dirty="0"/>
              <a:t>的电商</a:t>
            </a:r>
            <a:r>
              <a:rPr lang="zh-CN" altLang="en-US" dirty="0">
                <a:latin typeface="微软雅黑" pitchFamily="34" charset="-122"/>
                <a:ea typeface="微软雅黑" pitchFamily="34" charset="-122"/>
              </a:rPr>
              <a:t>秒杀业务预测</a:t>
            </a:r>
            <a:endParaRPr kumimoji="0" lang="zh-CN" altLang="en-US" dirty="0"/>
          </a:p>
        </p:txBody>
      </p:sp>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pic>
        <p:nvPicPr>
          <p:cNvPr id="2" name="图片 1"/>
          <p:cNvPicPr>
            <a:picLocks noChangeAspect="1"/>
          </p:cNvPicPr>
          <p:nvPr/>
        </p:nvPicPr>
        <p:blipFill>
          <a:blip r:embed="rId2"/>
          <a:stretch>
            <a:fillRect/>
          </a:stretch>
        </p:blipFill>
        <p:spPr>
          <a:xfrm>
            <a:off x="0" y="781049"/>
            <a:ext cx="9144000" cy="3989389"/>
          </a:xfrm>
          <a:prstGeom prst="rect">
            <a:avLst/>
          </a:prstGeom>
        </p:spPr>
      </p:pic>
    </p:spTree>
    <p:extLst>
      <p:ext uri="{BB962C8B-B14F-4D97-AF65-F5344CB8AC3E}">
        <p14:creationId xmlns:p14="http://schemas.microsoft.com/office/powerpoint/2010/main" val="35566393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t>基于</a:t>
            </a:r>
            <a:r>
              <a:rPr lang="en-US" altLang="zh-CN" dirty="0"/>
              <a:t>LSTM</a:t>
            </a:r>
            <a:r>
              <a:rPr lang="zh-CN" altLang="en-US" dirty="0"/>
              <a:t>的电商</a:t>
            </a:r>
            <a:r>
              <a:rPr lang="zh-CN" altLang="en-US" dirty="0">
                <a:latin typeface="微软雅黑" pitchFamily="34" charset="-122"/>
                <a:ea typeface="微软雅黑" pitchFamily="34" charset="-122"/>
              </a:rPr>
              <a:t>秒杀业务</a:t>
            </a:r>
            <a:r>
              <a:rPr lang="zh-CN" altLang="en-US" dirty="0" smtClean="0">
                <a:latin typeface="微软雅黑" pitchFamily="34" charset="-122"/>
                <a:ea typeface="微软雅黑" pitchFamily="34" charset="-122"/>
              </a:rPr>
              <a:t>预测</a:t>
            </a:r>
            <a:r>
              <a:rPr lang="en-US" altLang="zh-CN" dirty="0" smtClean="0">
                <a:latin typeface="微软雅黑" pitchFamily="34" charset="-122"/>
                <a:ea typeface="微软雅黑" pitchFamily="34" charset="-122"/>
              </a:rPr>
              <a:t>(1)</a:t>
            </a:r>
            <a:endParaRPr kumimoji="0" lang="zh-CN" altLang="en-US" dirty="0"/>
          </a:p>
        </p:txBody>
      </p:sp>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pic>
        <p:nvPicPr>
          <p:cNvPr id="3" name="图片 2"/>
          <p:cNvPicPr>
            <a:picLocks noChangeAspect="1"/>
          </p:cNvPicPr>
          <p:nvPr/>
        </p:nvPicPr>
        <p:blipFill>
          <a:blip r:embed="rId2"/>
          <a:stretch>
            <a:fillRect/>
          </a:stretch>
        </p:blipFill>
        <p:spPr>
          <a:xfrm>
            <a:off x="0" y="718984"/>
            <a:ext cx="9144000" cy="4040045"/>
          </a:xfrm>
          <a:prstGeom prst="rect">
            <a:avLst/>
          </a:prstGeom>
        </p:spPr>
      </p:pic>
    </p:spTree>
    <p:extLst>
      <p:ext uri="{BB962C8B-B14F-4D97-AF65-F5344CB8AC3E}">
        <p14:creationId xmlns:p14="http://schemas.microsoft.com/office/powerpoint/2010/main" val="1178339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377950" y="693288"/>
            <a:ext cx="8480300" cy="476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23963" y="277363"/>
            <a:ext cx="3865437"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dirty="0"/>
              <a:t>基于</a:t>
            </a:r>
            <a:r>
              <a:rPr lang="en-US" altLang="zh-CN" dirty="0"/>
              <a:t>LSTM</a:t>
            </a:r>
            <a:r>
              <a:rPr lang="zh-CN" altLang="en-US" dirty="0"/>
              <a:t>的电商</a:t>
            </a:r>
            <a:r>
              <a:rPr lang="zh-CN" altLang="en-US" dirty="0">
                <a:latin typeface="微软雅黑" pitchFamily="34" charset="-122"/>
                <a:ea typeface="微软雅黑" pitchFamily="34" charset="-122"/>
              </a:rPr>
              <a:t>秒杀业务</a:t>
            </a:r>
            <a:r>
              <a:rPr lang="zh-CN" altLang="en-US" dirty="0" smtClean="0">
                <a:latin typeface="微软雅黑" pitchFamily="34" charset="-122"/>
                <a:ea typeface="微软雅黑" pitchFamily="34" charset="-122"/>
              </a:rPr>
              <a:t>预测</a:t>
            </a:r>
            <a:r>
              <a:rPr lang="en-US" altLang="zh-CN" dirty="0" smtClean="0">
                <a:latin typeface="微软雅黑" pitchFamily="34" charset="-122"/>
                <a:ea typeface="微软雅黑" pitchFamily="34" charset="-122"/>
              </a:rPr>
              <a:t>(2)</a:t>
            </a:r>
            <a:endParaRPr kumimoji="0" lang="zh-CN" altLang="en-US" dirty="0"/>
          </a:p>
        </p:txBody>
      </p:sp>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pic>
        <p:nvPicPr>
          <p:cNvPr id="3" name="图片 2"/>
          <p:cNvPicPr>
            <a:picLocks noChangeAspect="1"/>
          </p:cNvPicPr>
          <p:nvPr/>
        </p:nvPicPr>
        <p:blipFill>
          <a:blip r:embed="rId2"/>
          <a:stretch>
            <a:fillRect/>
          </a:stretch>
        </p:blipFill>
        <p:spPr>
          <a:xfrm>
            <a:off x="0" y="718984"/>
            <a:ext cx="9144000" cy="4040045"/>
          </a:xfrm>
          <a:prstGeom prst="rect">
            <a:avLst/>
          </a:prstGeom>
        </p:spPr>
      </p:pic>
    </p:spTree>
    <p:extLst>
      <p:ext uri="{BB962C8B-B14F-4D97-AF65-F5344CB8AC3E}">
        <p14:creationId xmlns:p14="http://schemas.microsoft.com/office/powerpoint/2010/main" val="20026954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thankyou"/>
          <p:cNvPicPr>
            <a:picLocks noChangeAspect="1" noChangeArrowheads="1"/>
          </p:cNvPicPr>
          <p:nvPr/>
        </p:nvPicPr>
        <p:blipFill>
          <a:blip r:embed="rId2"/>
          <a:srcRect/>
          <a:stretch>
            <a:fillRect/>
          </a:stretch>
        </p:blipFill>
        <p:spPr bwMode="auto">
          <a:xfrm>
            <a:off x="2178666" y="908110"/>
            <a:ext cx="4346824" cy="3413692"/>
          </a:xfrm>
          <a:prstGeom prst="rect">
            <a:avLst/>
          </a:prstGeom>
          <a:noFill/>
          <a:ln w="9525">
            <a:noFill/>
            <a:miter lim="800000"/>
            <a:headEnd/>
            <a:tailEnd/>
          </a:ln>
        </p:spPr>
      </p:pic>
    </p:spTree>
    <p:extLst>
      <p:ext uri="{BB962C8B-B14F-4D97-AF65-F5344CB8AC3E}">
        <p14:creationId xmlns:p14="http://schemas.microsoft.com/office/powerpoint/2010/main" val="2569528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en-US" altLang="zh-CN" sz="1800" dirty="0" smtClean="0">
              <a:solidFill>
                <a:srgbClr val="000000"/>
              </a:solidFill>
            </a:endParaRPr>
          </a:p>
          <a:p>
            <a:r>
              <a:rPr lang="zh-CN" altLang="en-US" sz="1800" dirty="0" smtClean="0">
                <a:solidFill>
                  <a:srgbClr val="000000"/>
                </a:solidFill>
              </a:rPr>
              <a:t>卷积神经网络</a:t>
            </a:r>
            <a:endParaRPr lang="en-US" altLang="zh-CN" sz="1400" dirty="0" smtClean="0">
              <a:solidFill>
                <a:srgbClr val="000000"/>
              </a:solidFill>
            </a:endParaRPr>
          </a:p>
          <a:p>
            <a:pPr lvl="1"/>
            <a:r>
              <a:rPr lang="zh-CN" altLang="en-US" sz="1400" dirty="0" smtClean="0">
                <a:solidFill>
                  <a:srgbClr val="000000"/>
                </a:solidFill>
              </a:rPr>
              <a:t>卷积神经网络的结构</a:t>
            </a:r>
            <a:endParaRPr lang="en-US" altLang="zh-CN" sz="1400" dirty="0" smtClean="0">
              <a:solidFill>
                <a:srgbClr val="000000"/>
              </a:solidFill>
            </a:endParaRPr>
          </a:p>
          <a:p>
            <a:pPr lvl="1"/>
            <a:r>
              <a:rPr lang="zh-CN" altLang="en-US" sz="1400" dirty="0" smtClean="0">
                <a:solidFill>
                  <a:srgbClr val="000000"/>
                </a:solidFill>
              </a:rPr>
              <a:t>常见卷积神经网络</a:t>
            </a:r>
            <a:endParaRPr lang="en-US" altLang="zh-CN" sz="1800" dirty="0" smtClean="0">
              <a:solidFill>
                <a:srgbClr val="000000"/>
              </a:solidFill>
            </a:endParaRPr>
          </a:p>
          <a:p>
            <a:r>
              <a:rPr lang="zh-CN" altLang="en-US" sz="1800" dirty="0" smtClean="0">
                <a:solidFill>
                  <a:srgbClr val="FF0000"/>
                </a:solidFill>
              </a:rPr>
              <a:t>循环神经网络</a:t>
            </a:r>
            <a:endParaRPr lang="en-US" altLang="zh-CN" sz="1800" dirty="0" smtClean="0">
              <a:solidFill>
                <a:srgbClr val="FF0000"/>
              </a:solidFill>
            </a:endParaRPr>
          </a:p>
          <a:p>
            <a:pPr lvl="1"/>
            <a:r>
              <a:rPr lang="en-US" altLang="zh-CN" sz="1400" dirty="0" smtClean="0">
                <a:solidFill>
                  <a:srgbClr val="000000"/>
                </a:solidFill>
              </a:rPr>
              <a:t>RNN</a:t>
            </a:r>
            <a:r>
              <a:rPr lang="zh-CN" altLang="en-US" sz="1400" dirty="0" smtClean="0">
                <a:solidFill>
                  <a:srgbClr val="000000"/>
                </a:solidFill>
              </a:rPr>
              <a:t>基本原理</a:t>
            </a:r>
          </a:p>
          <a:p>
            <a:pPr lvl="1"/>
            <a:r>
              <a:rPr lang="zh-CN" altLang="en-US" sz="1400" dirty="0" smtClean="0">
                <a:solidFill>
                  <a:srgbClr val="000000"/>
                </a:solidFill>
              </a:rPr>
              <a:t>长短期记忆网络</a:t>
            </a:r>
          </a:p>
          <a:p>
            <a:pPr lvl="1"/>
            <a:r>
              <a:rPr lang="zh-CN" altLang="en-US" sz="1400" dirty="0" smtClean="0">
                <a:solidFill>
                  <a:srgbClr val="000000"/>
                </a:solidFill>
              </a:rPr>
              <a:t>门限循环单元</a:t>
            </a:r>
            <a:endParaRPr lang="en-US" altLang="zh-CN" sz="1400" dirty="0" smtClean="0">
              <a:solidFill>
                <a:srgbClr val="000000"/>
              </a:solidFill>
            </a:endParaRPr>
          </a:p>
          <a:p>
            <a:endParaRPr lang="zh-CN" altLang="en-US" sz="2000" dirty="0">
              <a:solidFill>
                <a:srgbClr val="000000"/>
              </a:solidFill>
            </a:endParaRPr>
          </a:p>
        </p:txBody>
      </p:sp>
    </p:spTree>
    <p:extLst>
      <p:ext uri="{BB962C8B-B14F-4D97-AF65-F5344CB8AC3E}">
        <p14:creationId xmlns:p14="http://schemas.microsoft.com/office/powerpoint/2010/main" val="195696730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39393" cy="461665"/>
          </a:xfrm>
          <a:prstGeom prst="rect">
            <a:avLst/>
          </a:prstGeom>
          <a:solidFill>
            <a:srgbClr val="FF6600"/>
          </a:solidFill>
          <a:ln>
            <a:noFill/>
          </a:ln>
          <a:extLst/>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循环神经网络</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a:solidFill>
                <a:srgbClr val="000000"/>
              </a:solidFill>
            </a:endParaRPr>
          </a:p>
          <a:p>
            <a:r>
              <a:rPr lang="zh-CN" altLang="en-US" sz="1800" dirty="0" smtClean="0">
                <a:solidFill>
                  <a:srgbClr val="000000"/>
                </a:solidFill>
              </a:rPr>
              <a:t>循环神经网络是一种对序列数据建模的神经网络。</a:t>
            </a:r>
            <a:r>
              <a:rPr lang="en-US" altLang="zh-CN" sz="1800" dirty="0" smtClean="0">
                <a:solidFill>
                  <a:srgbClr val="000000"/>
                </a:solidFill>
              </a:rPr>
              <a:t>RNN</a:t>
            </a:r>
            <a:r>
              <a:rPr lang="zh-CN" altLang="en-US" sz="1800" dirty="0" smtClean="0">
                <a:solidFill>
                  <a:srgbClr val="000000"/>
                </a:solidFill>
              </a:rPr>
              <a:t>不同于前向神经网络，它的层内、层与层之间的信息可以双向传递，更高效地存储信息，利用更复杂的方法来更新规则，通常用于处理信息序列的任务。</a:t>
            </a:r>
            <a:r>
              <a:rPr lang="en-US" altLang="zh-CN" sz="1800" dirty="0" smtClean="0">
                <a:solidFill>
                  <a:srgbClr val="000000"/>
                </a:solidFill>
              </a:rPr>
              <a:t>RNN</a:t>
            </a:r>
            <a:r>
              <a:rPr lang="zh-CN" altLang="en-US" sz="1800" dirty="0" smtClean="0">
                <a:solidFill>
                  <a:srgbClr val="000000"/>
                </a:solidFill>
              </a:rPr>
              <a:t>在自然语言处理、图像识别、语音识别、上下文的预测、在线交易预测、实时翻译等领域得到了大量的应用。</a:t>
            </a:r>
            <a:endParaRPr lang="en-US" altLang="zh-CN" sz="1800" dirty="0" smtClean="0">
              <a:solidFill>
                <a:srgbClr val="000000"/>
              </a:solidFill>
            </a:endParaRPr>
          </a:p>
        </p:txBody>
      </p:sp>
    </p:spTree>
    <p:extLst>
      <p:ext uri="{BB962C8B-B14F-4D97-AF65-F5344CB8AC3E}">
        <p14:creationId xmlns:p14="http://schemas.microsoft.com/office/powerpoint/2010/main" val="617901501"/>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419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endParaRPr lang="zh-CN" altLang="en-US" sz="1800" dirty="0" smtClean="0">
              <a:solidFill>
                <a:srgbClr val="000000"/>
              </a:solidFill>
            </a:endParaRPr>
          </a:p>
          <a:p>
            <a:endParaRPr lang="zh-CN" altLang="en-US" sz="1800" dirty="0" smtClean="0">
              <a:solidFill>
                <a:srgbClr val="000000"/>
              </a:solidFill>
            </a:endParaRPr>
          </a:p>
          <a:p>
            <a:r>
              <a:rPr lang="en-US" altLang="zh-CN" sz="1800" dirty="0" smtClean="0">
                <a:solidFill>
                  <a:srgbClr val="000000"/>
                </a:solidFill>
              </a:rPr>
              <a:t>RNN</a:t>
            </a:r>
            <a:r>
              <a:rPr lang="zh-CN" altLang="en-US" sz="1800" dirty="0" smtClean="0">
                <a:solidFill>
                  <a:srgbClr val="000000"/>
                </a:solidFill>
              </a:rPr>
              <a:t>主要用来处理序列数据，在传统的神经网络模型中，是从输入层到隐含层再到输出层，每层内的节点之间无连接，循环神经网络中一个当前神经元的输出与前面的输出也有关，网络会对前面的信息进行记忆并应用于当前神经元的计算中，隐藏层之间的节点是有连接的，并且隐藏层的输入不仅包含输入层的输出还包含上一时刻隐藏层的输出。理论上，</a:t>
            </a:r>
            <a:r>
              <a:rPr lang="en-US" altLang="zh-CN" sz="1800" dirty="0" smtClean="0">
                <a:solidFill>
                  <a:srgbClr val="000000"/>
                </a:solidFill>
              </a:rPr>
              <a:t>RNN</a:t>
            </a:r>
            <a:r>
              <a:rPr lang="zh-CN" altLang="en-US" sz="1800" dirty="0" smtClean="0">
                <a:solidFill>
                  <a:srgbClr val="000000"/>
                </a:solidFill>
              </a:rPr>
              <a:t>可以对任意长度的序列数据进行处理。</a:t>
            </a:r>
          </a:p>
        </p:txBody>
      </p:sp>
    </p:spTree>
    <p:extLst>
      <p:ext uri="{BB962C8B-B14F-4D97-AF65-F5344CB8AC3E}">
        <p14:creationId xmlns:p14="http://schemas.microsoft.com/office/powerpoint/2010/main" val="5941432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en-US" sz="1800" dirty="0" smtClean="0">
                <a:solidFill>
                  <a:srgbClr val="000000"/>
                </a:solidFill>
              </a:rPr>
              <a:t>一个典型的</a:t>
            </a:r>
            <a:r>
              <a:rPr lang="en-US" altLang="zh-CN" sz="1800" dirty="0" smtClean="0">
                <a:solidFill>
                  <a:srgbClr val="000000"/>
                </a:solidFill>
              </a:rPr>
              <a:t>RNN</a:t>
            </a:r>
            <a:r>
              <a:rPr lang="zh-CN" altLang="en-US" sz="1800" dirty="0" smtClean="0">
                <a:solidFill>
                  <a:srgbClr val="000000"/>
                </a:solidFill>
              </a:rPr>
              <a:t>网络结构如下图所示。</a:t>
            </a:r>
          </a:p>
          <a:p>
            <a:endParaRPr lang="zh-CN" altLang="en-US" sz="1800" dirty="0" smtClean="0">
              <a:solidFill>
                <a:srgbClr val="000000"/>
              </a:solidFill>
            </a:endParaRPr>
          </a:p>
        </p:txBody>
      </p:sp>
      <p:pic>
        <p:nvPicPr>
          <p:cNvPr id="10" name="Picture 78"/>
          <p:cNvPicPr/>
          <p:nvPr/>
        </p:nvPicPr>
        <p:blipFill>
          <a:blip r:embed="rId2"/>
          <a:stretch>
            <a:fillRect/>
          </a:stretch>
        </p:blipFill>
        <p:spPr>
          <a:xfrm>
            <a:off x="1226322" y="1948233"/>
            <a:ext cx="5048796" cy="2136088"/>
          </a:xfrm>
          <a:prstGeom prst="rect">
            <a:avLst/>
          </a:prstGeom>
        </p:spPr>
      </p:pic>
    </p:spTree>
    <p:extLst>
      <p:ext uri="{BB962C8B-B14F-4D97-AF65-F5344CB8AC3E}">
        <p14:creationId xmlns:p14="http://schemas.microsoft.com/office/powerpoint/2010/main" val="202556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4618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en-US" altLang="zh-CN" sz="1800" dirty="0"/>
                  <a:t>RNN</a:t>
                </a:r>
                <a:r>
                  <a:rPr lang="zh-CN" altLang="zh-CN" sz="1800" dirty="0"/>
                  <a:t>包含输入单元，输入集标记为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oMath>
                </a14:m>
                <a:r>
                  <a:rPr lang="zh-CN" altLang="zh-CN" sz="1800" dirty="0"/>
                  <a:t>，而输出单元的输出集则被标记为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𝑡</m:t>
                        </m:r>
                      </m:sub>
                    </m:sSub>
                  </m:oMath>
                </a14:m>
                <a:r>
                  <a:rPr lang="zh-CN" altLang="zh-CN" sz="1800" dirty="0"/>
                  <a:t>。</a:t>
                </a:r>
                <a:r>
                  <a:rPr lang="en-US" altLang="zh-CN" sz="1800" dirty="0"/>
                  <a:t>RNN</a:t>
                </a:r>
                <a:r>
                  <a:rPr lang="zh-CN" altLang="zh-CN" sz="1800" dirty="0"/>
                  <a:t>还包含隐藏单元，这些隐藏单元完成了主要工作。在某些情况下，</a:t>
                </a:r>
                <a:r>
                  <a:rPr lang="en-US" altLang="zh-CN" sz="1800" dirty="0"/>
                  <a:t>RNN</a:t>
                </a:r>
                <a:r>
                  <a:rPr lang="zh-CN" altLang="zh-CN" sz="1800" dirty="0"/>
                  <a:t>会引导信息从输出单元返回隐藏单元，并且隐藏层内的节点可以自连也可以互连。</a:t>
                </a:r>
                <a:r>
                  <a:rPr lang="en-US" altLang="zh-CN" sz="1800" dirty="0"/>
                  <a:t>RNN</a:t>
                </a:r>
                <a:r>
                  <a:rPr lang="zh-CN" altLang="zh-CN" sz="1800" dirty="0"/>
                  <a:t>的基本结构可以用以下公式表示。</a:t>
                </a:r>
              </a:p>
              <a:p>
                <a:pPr marL="0" indent="0">
                  <a:buNone/>
                </a:pPr>
                <a14:m>
                  <m:oMathPara xmlns:m="http://schemas.openxmlformats.org/officeDocument/2006/math">
                    <m:oMathParaPr>
                      <m:jc m:val="centerGroup"/>
                    </m:oMathParaPr>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h</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𝑤</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h</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oMath>
                  </m:oMathPara>
                </a14:m>
                <a:endParaRPr lang="zh-CN" altLang="zh-CN" sz="1800" dirty="0"/>
              </a:p>
              <a:p>
                <a:r>
                  <a:rPr lang="zh-CN" altLang="zh-CN" sz="1800" dirty="0"/>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h</m:t>
                        </m:r>
                      </m:e>
                      <m:sub>
                        <m:r>
                          <a:rPr lang="en-US" altLang="zh-CN" sz="1800" i="1">
                            <a:latin typeface="Cambria Math" panose="02040503050406030204" pitchFamily="18" charset="0"/>
                          </a:rPr>
                          <m:t>𝑡</m:t>
                        </m:r>
                      </m:sub>
                    </m:sSub>
                  </m:oMath>
                </a14:m>
                <a:r>
                  <a:rPr lang="zh-CN" altLang="zh-CN" sz="1800" dirty="0"/>
                  <a:t>表示新的目标状态，而</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h</m:t>
                        </m:r>
                      </m:e>
                      <m:sub>
                        <m:r>
                          <a:rPr lang="en-US" altLang="zh-CN" sz="1800" i="1">
                            <a:latin typeface="Cambria Math" panose="02040503050406030204" pitchFamily="18" charset="0"/>
                          </a:rPr>
                          <m:t>𝑡</m:t>
                        </m:r>
                        <m:r>
                          <a:rPr lang="en-US" altLang="zh-CN" sz="1800" i="1">
                            <a:latin typeface="Cambria Math" panose="02040503050406030204" pitchFamily="18" charset="0"/>
                          </a:rPr>
                          <m:t>−</m:t>
                        </m:r>
                        <m:r>
                          <a:rPr lang="en-US" altLang="zh-CN" sz="1800">
                            <a:latin typeface="Cambria Math" panose="02040503050406030204" pitchFamily="18" charset="0"/>
                          </a:rPr>
                          <m:t>1</m:t>
                        </m:r>
                      </m:sub>
                    </m:sSub>
                  </m:oMath>
                </a14:m>
                <a:r>
                  <a:rPr lang="zh-CN" altLang="zh-CN" sz="1800" dirty="0"/>
                  <a:t>则是前一状态，</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oMath>
                </a14:m>
                <a:r>
                  <a:rPr lang="zh-CN" altLang="zh-CN" sz="1800" dirty="0"/>
                  <a:t>是当前输入向量，</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𝑓</m:t>
                        </m:r>
                      </m:e>
                      <m:sub>
                        <m:r>
                          <a:rPr lang="en-US" altLang="zh-CN" sz="1800" i="1">
                            <a:latin typeface="Cambria Math" panose="02040503050406030204" pitchFamily="18" charset="0"/>
                          </a:rPr>
                          <m:t>𝑤</m:t>
                        </m:r>
                      </m:sub>
                    </m:sSub>
                  </m:oMath>
                </a14:m>
                <a:r>
                  <a:rPr lang="zh-CN" altLang="zh-CN" sz="1800" dirty="0"/>
                  <a:t>是权重参数函数，目标值的结果与当前的输入、上一状态的结果有关系，以此可以求出各参数的权重值。</a:t>
                </a:r>
              </a:p>
              <a:p>
                <a:endParaRPr lang="zh-CN" altLang="en-US" sz="1800" dirty="0" smtClean="0">
                  <a:solidFill>
                    <a:srgbClr val="000000"/>
                  </a:solidFill>
                </a:endParaRPr>
              </a:p>
              <a:p>
                <a:endParaRPr lang="zh-CN" altLang="en-US" sz="1800" dirty="0" smtClean="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461845"/>
              </a:xfrm>
              <a:prstGeom prst="rect">
                <a:avLst/>
              </a:prstGeom>
              <a:blipFill rotWithShape="0">
                <a:blip r:embed="rId2"/>
                <a:stretch>
                  <a:fillRect l="-682" t="-880" r="-2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10083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en-US" altLang="zh-CN" dirty="0" smtClean="0"/>
              <a:t>RNN</a:t>
            </a:r>
            <a:r>
              <a:rPr kumimoji="0" lang="zh-CN" altLang="en-US" dirty="0" smtClean="0"/>
              <a:t>基本原理</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2" name="矩形 3"/>
              <p:cNvSpPr>
                <a:spLocks noChangeArrowheads="1"/>
              </p:cNvSpPr>
              <p:nvPr/>
            </p:nvSpPr>
            <p:spPr bwMode="auto">
              <a:xfrm>
                <a:off x="280706" y="1000471"/>
                <a:ext cx="4893265" cy="39397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marL="0" indent="0">
                  <a:buNone/>
                </a:pPr>
                <a:endParaRPr lang="zh-CN" altLang="en-US" sz="1800" dirty="0" smtClean="0">
                  <a:solidFill>
                    <a:srgbClr val="000000"/>
                  </a:solidFill>
                </a:endParaRPr>
              </a:p>
              <a:p>
                <a:r>
                  <a:rPr lang="zh-CN" altLang="zh-CN" sz="1800" dirty="0"/>
                  <a:t>一个</a:t>
                </a:r>
                <a:r>
                  <a:rPr lang="en-US" altLang="zh-CN" sz="1800" dirty="0"/>
                  <a:t>RNN</a:t>
                </a:r>
                <a:r>
                  <a:rPr lang="zh-CN" altLang="zh-CN" sz="1800" dirty="0"/>
                  <a:t>可认为是同一网络的多次重复执行，每一次执行的结果是下一次执行的输入。 </a:t>
                </a:r>
                <a:r>
                  <a:rPr lang="zh-CN" altLang="en-US" sz="1800" dirty="0" smtClean="0"/>
                  <a:t>循环神经网络展开图如右图所示。</a:t>
                </a:r>
                <a:r>
                  <a:rPr lang="zh-CN" altLang="zh-CN" sz="1800" dirty="0"/>
                  <a:t>其中</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oMath>
                </a14:m>
                <a:r>
                  <a:rPr lang="zh-CN" altLang="zh-CN" sz="1800" dirty="0"/>
                  <a:t>是输入序列，</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𝑠</m:t>
                        </m:r>
                      </m:e>
                      <m:sub>
                        <m:r>
                          <a:rPr lang="en-US" altLang="zh-CN" sz="1800" i="1">
                            <a:latin typeface="Cambria Math" panose="02040503050406030204" pitchFamily="18" charset="0"/>
                          </a:rPr>
                          <m:t>𝑡</m:t>
                        </m:r>
                      </m:sub>
                    </m:sSub>
                  </m:oMath>
                </a14:m>
                <a:r>
                  <a:rPr lang="zh-CN" altLang="zh-CN" sz="1800" dirty="0"/>
                  <a:t>是在</a:t>
                </a:r>
                <a14:m>
                  <m:oMath xmlns:m="http://schemas.openxmlformats.org/officeDocument/2006/math">
                    <m:r>
                      <a:rPr lang="en-US" altLang="zh-CN" sz="1800" i="1">
                        <a:latin typeface="Cambria Math" panose="02040503050406030204" pitchFamily="18" charset="0"/>
                      </a:rPr>
                      <m:t>𝑡</m:t>
                    </m:r>
                  </m:oMath>
                </a14:m>
                <a:r>
                  <a:rPr lang="zh-CN" altLang="zh-CN" sz="1800" dirty="0"/>
                  <a:t>时间步时隐藏状态，可以认为是网络的记忆，计算公式为</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𝑠</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𝑈</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𝑡</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𝑊</m:t>
                        </m:r>
                      </m:e>
                      <m:sub>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𝑠</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sub>
                    </m:sSub>
                    <m:r>
                      <a:rPr lang="en-US" altLang="zh-CN" sz="1800" i="1">
                        <a:latin typeface="Cambria Math" panose="02040503050406030204" pitchFamily="18" charset="0"/>
                      </a:rPr>
                      <m:t>)</m:t>
                    </m:r>
                  </m:oMath>
                </a14:m>
                <a:r>
                  <a:rPr lang="en-US" altLang="zh-CN" sz="1800" dirty="0"/>
                  <a:t> , </a:t>
                </a:r>
                <a:r>
                  <a:rPr lang="zh-CN" altLang="zh-CN" sz="1800" dirty="0"/>
                  <a:t>其中</a:t>
                </a:r>
                <a14:m>
                  <m:oMath xmlns:m="http://schemas.openxmlformats.org/officeDocument/2006/math">
                    <m:r>
                      <a:rPr lang="en-US" altLang="zh-CN" sz="1800" i="1">
                        <a:latin typeface="Cambria Math" panose="02040503050406030204" pitchFamily="18" charset="0"/>
                      </a:rPr>
                      <m:t>𝑓</m:t>
                    </m:r>
                  </m:oMath>
                </a14:m>
                <a:r>
                  <a:rPr lang="zh-CN" altLang="zh-CN" sz="1800" dirty="0"/>
                  <a:t>为非线性激活函数（如</a:t>
                </a:r>
                <a:r>
                  <a:rPr lang="en-US" altLang="zh-CN" sz="1800" dirty="0" err="1"/>
                  <a:t>ReLU</a:t>
                </a:r>
                <a:r>
                  <a:rPr lang="zh-CN" altLang="zh-CN" sz="1800" dirty="0"/>
                  <a:t>），</a:t>
                </a:r>
                <a14:m>
                  <m:oMath xmlns:m="http://schemas.openxmlformats.org/officeDocument/2006/math">
                    <m:r>
                      <a:rPr lang="en-US" altLang="zh-CN" sz="1800" i="1">
                        <a:latin typeface="Cambria Math" panose="02040503050406030204" pitchFamily="18" charset="0"/>
                      </a:rPr>
                      <m:t>𝑈</m:t>
                    </m:r>
                  </m:oMath>
                </a14:m>
                <a:r>
                  <a:rPr lang="zh-CN" altLang="zh-CN" sz="1800" dirty="0"/>
                  <a:t>为当前输入的权重矩阵，</a:t>
                </a:r>
                <a14:m>
                  <m:oMath xmlns:m="http://schemas.openxmlformats.org/officeDocument/2006/math">
                    <m:r>
                      <a:rPr lang="en-US" altLang="zh-CN" sz="1800" i="1">
                        <a:latin typeface="Cambria Math" panose="02040503050406030204" pitchFamily="18" charset="0"/>
                      </a:rPr>
                      <m:t>𝑊</m:t>
                    </m:r>
                  </m:oMath>
                </a14:m>
                <a:r>
                  <a:rPr lang="zh-CN" altLang="zh-CN" sz="1800" dirty="0"/>
                  <a:t>为上一状态的输入的权重矩阵，可以看到当前状态</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𝑠</m:t>
                        </m:r>
                      </m:e>
                      <m:sub>
                        <m:r>
                          <a:rPr lang="en-US" altLang="zh-CN" sz="1800" i="1">
                            <a:latin typeface="Cambria Math" panose="02040503050406030204" pitchFamily="18" charset="0"/>
                          </a:rPr>
                          <m:t>𝑡</m:t>
                        </m:r>
                      </m:sub>
                    </m:sSub>
                  </m:oMath>
                </a14:m>
                <a:r>
                  <a:rPr lang="zh-CN" altLang="zh-CN" sz="1800" dirty="0"/>
                  <a:t>依赖于上一状态</a:t>
                </a:r>
                <a14:m>
                  <m:oMath xmlns:m="http://schemas.openxmlformats.org/officeDocument/2006/math">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𝑠</m:t>
                        </m:r>
                      </m:e>
                      <m:sub>
                        <m:r>
                          <a:rPr lang="en-US" altLang="zh-CN" sz="1800" i="1">
                            <a:latin typeface="Cambria Math" panose="02040503050406030204" pitchFamily="18" charset="0"/>
                          </a:rPr>
                          <m:t>𝑡</m:t>
                        </m:r>
                        <m:r>
                          <a:rPr lang="en-US" altLang="zh-CN" sz="1800" i="1">
                            <a:latin typeface="Cambria Math" panose="02040503050406030204" pitchFamily="18" charset="0"/>
                          </a:rPr>
                          <m:t>−1</m:t>
                        </m:r>
                      </m:sub>
                    </m:sSub>
                  </m:oMath>
                </a14:m>
                <a:r>
                  <a:rPr lang="zh-CN" altLang="zh-CN" sz="1800" dirty="0" smtClean="0"/>
                  <a:t>。</a:t>
                </a:r>
                <a:endParaRPr lang="zh-CN" altLang="en-US" sz="1800" dirty="0" smtClean="0"/>
              </a:p>
              <a:p>
                <a:endParaRPr lang="zh-CN" altLang="zh-CN" sz="1800" dirty="0"/>
              </a:p>
              <a:p>
                <a:endParaRPr lang="zh-CN" altLang="en-US" sz="1800" dirty="0" smtClean="0">
                  <a:solidFill>
                    <a:srgbClr val="000000"/>
                  </a:solidFill>
                </a:endParaRPr>
              </a:p>
              <a:p>
                <a:endParaRPr lang="zh-CN" altLang="en-US" sz="1800" dirty="0" smtClean="0">
                  <a:solidFill>
                    <a:srgbClr val="000000"/>
                  </a:solidFill>
                </a:endParaRPr>
              </a:p>
            </p:txBody>
          </p:sp>
        </mc:Choice>
        <mc:Fallback>
          <p:sp>
            <p:nvSpPr>
              <p:cNvPr id="12" name="矩形 3"/>
              <p:cNvSpPr>
                <a:spLocks noRot="1" noChangeAspect="1" noMove="1" noResize="1" noEditPoints="1" noAdjustHandles="1" noChangeArrowheads="1" noChangeShapeType="1" noTextEdit="1"/>
              </p:cNvSpPr>
              <p:nvPr/>
            </p:nvSpPr>
            <p:spPr bwMode="auto">
              <a:xfrm>
                <a:off x="280706" y="1000471"/>
                <a:ext cx="4893265" cy="3939796"/>
              </a:xfrm>
              <a:prstGeom prst="rect">
                <a:avLst/>
              </a:prstGeom>
              <a:blipFill rotWithShape="0">
                <a:blip r:embed="rId2"/>
                <a:stretch>
                  <a:fillRect l="-747" r="-8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Picture 79"/>
          <p:cNvPicPr/>
          <p:nvPr/>
        </p:nvPicPr>
        <p:blipFill>
          <a:blip r:embed="rId3"/>
          <a:stretch>
            <a:fillRect/>
          </a:stretch>
        </p:blipFill>
        <p:spPr>
          <a:xfrm>
            <a:off x="5381307" y="1410970"/>
            <a:ext cx="3337243" cy="1605280"/>
          </a:xfrm>
          <a:prstGeom prst="rect">
            <a:avLst/>
          </a:prstGeom>
        </p:spPr>
      </p:pic>
      <p:sp>
        <p:nvSpPr>
          <p:cNvPr id="3" name="矩形 2"/>
          <p:cNvSpPr/>
          <p:nvPr/>
        </p:nvSpPr>
        <p:spPr>
          <a:xfrm>
            <a:off x="5313216" y="3559937"/>
            <a:ext cx="3473423" cy="923330"/>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与</a:t>
            </a:r>
            <a:r>
              <a:rPr lang="en-US" altLang="zh-CN" dirty="0" smtClean="0"/>
              <a:t>CNN</a:t>
            </a:r>
            <a:r>
              <a:rPr lang="zh-CN" altLang="en-US" dirty="0"/>
              <a:t>一样，</a:t>
            </a:r>
            <a:r>
              <a:rPr lang="en-US" altLang="zh-CN" dirty="0"/>
              <a:t>RNN</a:t>
            </a:r>
            <a:r>
              <a:rPr lang="zh-CN" altLang="en-US" dirty="0"/>
              <a:t>也是参数共享，在时间维度上，</a:t>
            </a:r>
            <a:r>
              <a:rPr lang="zh-CN" altLang="en-US" dirty="0" smtClean="0">
                <a:solidFill>
                  <a:srgbClr val="FF0000"/>
                </a:solidFill>
              </a:rPr>
              <a:t>共享权重参数</a:t>
            </a:r>
            <a:r>
              <a:rPr lang="en-US" altLang="zh-CN" dirty="0" smtClean="0">
                <a:solidFill>
                  <a:srgbClr val="FF0000"/>
                </a:solidFill>
              </a:rPr>
              <a:t>U</a:t>
            </a:r>
            <a:r>
              <a:rPr lang="zh-CN" altLang="en-US" dirty="0" smtClean="0">
                <a:solidFill>
                  <a:srgbClr val="FF0000"/>
                </a:solidFill>
              </a:rPr>
              <a:t>、</a:t>
            </a:r>
            <a:r>
              <a:rPr lang="en-US" altLang="zh-CN" dirty="0" smtClean="0">
                <a:solidFill>
                  <a:srgbClr val="FF0000"/>
                </a:solidFill>
              </a:rPr>
              <a:t>V</a:t>
            </a:r>
            <a:r>
              <a:rPr lang="zh-CN" altLang="en-US" dirty="0" smtClean="0">
                <a:solidFill>
                  <a:srgbClr val="FF0000"/>
                </a:solidFill>
              </a:rPr>
              <a:t>和</a:t>
            </a:r>
            <a:r>
              <a:rPr lang="en-US" altLang="zh-CN" dirty="0" smtClean="0">
                <a:solidFill>
                  <a:srgbClr val="FF0000"/>
                </a:solidFill>
              </a:rPr>
              <a:t>W</a:t>
            </a:r>
            <a:endParaRPr lang="zh-CN" altLang="en-US" dirty="0">
              <a:solidFill>
                <a:srgbClr val="FF0000"/>
              </a:solidFill>
            </a:endParaRPr>
          </a:p>
        </p:txBody>
      </p:sp>
    </p:spTree>
    <p:extLst>
      <p:ext uri="{BB962C8B-B14F-4D97-AF65-F5344CB8AC3E}">
        <p14:creationId xmlns:p14="http://schemas.microsoft.com/office/powerpoint/2010/main" val="569089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87" y="672096"/>
            <a:ext cx="8548763" cy="435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连接符 13"/>
          <p:cNvCxnSpPr/>
          <p:nvPr/>
        </p:nvCxnSpPr>
        <p:spPr>
          <a:xfrm>
            <a:off x="384174" y="657809"/>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4806740"/>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7" name="矩形 6"/>
          <p:cNvSpPr/>
          <p:nvPr/>
        </p:nvSpPr>
        <p:spPr>
          <a:xfrm>
            <a:off x="230187" y="241884"/>
            <a:ext cx="1623785"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en-US" altLang="zh-CN" dirty="0" smtClean="0"/>
              <a:t>RNN</a:t>
            </a:r>
            <a:r>
              <a:rPr kumimoji="0" lang="zh-CN" altLang="en-US" dirty="0" smtClean="0"/>
              <a:t>示例</a:t>
            </a:r>
            <a:endParaRPr kumimoji="0" lang="zh-CN" altLang="en-US" dirty="0"/>
          </a:p>
        </p:txBody>
      </p:sp>
    </p:spTree>
    <p:extLst>
      <p:ext uri="{BB962C8B-B14F-4D97-AF65-F5344CB8AC3E}">
        <p14:creationId xmlns:p14="http://schemas.microsoft.com/office/powerpoint/2010/main" val="381321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7225</TotalTime>
  <Words>1355</Words>
  <Application>Microsoft Office PowerPoint</Application>
  <PresentationFormat>全屏显示(16:9)</PresentationFormat>
  <Paragraphs>116</Paragraphs>
  <Slides>28</Slides>
  <Notes>7</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7" baseType="lpstr">
      <vt:lpstr>宋体</vt:lpstr>
      <vt:lpstr>Microsoft YaHei</vt:lpstr>
      <vt:lpstr>Microsoft YaHei</vt:lpstr>
      <vt:lpstr>Arial</vt:lpstr>
      <vt:lpstr>Calibri</vt:lpstr>
      <vt:lpstr>Cambria Math</vt:lpstr>
      <vt:lpstr>Wingdings</vt:lpstr>
      <vt:lpstr>Office 主题</vt:lpstr>
      <vt:lpstr>Microsoft Visio 2003-2010 绘图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admin</cp:lastModifiedBy>
  <cp:revision>772</cp:revision>
  <dcterms:created xsi:type="dcterms:W3CDTF">2013-12-17T01:55:37Z</dcterms:created>
  <dcterms:modified xsi:type="dcterms:W3CDTF">2019-02-13T14:21:48Z</dcterms:modified>
</cp:coreProperties>
</file>